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7"/>
  </p:notesMasterIdLst>
  <p:sldIdLst>
    <p:sldId id="256" r:id="rId2"/>
    <p:sldId id="264" r:id="rId3"/>
    <p:sldId id="258" r:id="rId4"/>
    <p:sldId id="260" r:id="rId5"/>
    <p:sldId id="259" r:id="rId6"/>
    <p:sldId id="308" r:id="rId7"/>
    <p:sldId id="263" r:id="rId8"/>
    <p:sldId id="288" r:id="rId9"/>
    <p:sldId id="310" r:id="rId10"/>
    <p:sldId id="311" r:id="rId11"/>
    <p:sldId id="312" r:id="rId12"/>
    <p:sldId id="313" r:id="rId13"/>
    <p:sldId id="335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287" r:id="rId36"/>
  </p:sldIdLst>
  <p:sldSz cx="9144000" cy="5143500" type="screen16x9"/>
  <p:notesSz cx="6858000" cy="9144000"/>
  <p:embeddedFontLst>
    <p:embeddedFont>
      <p:font typeface="Antonio" panose="020B0604020202020204" charset="0"/>
      <p:regular r:id="rId38"/>
      <p:bold r:id="rId39"/>
    </p:embeddedFont>
    <p:embeddedFont>
      <p:font typeface="Assistant" pitchFamily="2" charset="-79"/>
      <p:regular r:id="rId40"/>
      <p:bold r:id="rId41"/>
    </p:embeddedFont>
    <p:embeddedFont>
      <p:font typeface="Concert One" pitchFamily="2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EAB7F9-3F70-4DEC-88C8-B83EC3B56EEC}">
  <a:tblStyle styleId="{46EAB7F9-3F70-4DEC-88C8-B83EC3B56E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513c3907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513c3907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513c3907e1_2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513c3907e1_2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0a2f5717c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0a2f5717c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513c3907e1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513c3907e1_2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]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13c3907e1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13c3907e1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43f5c9c5d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43f5c9c5d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513c3907e1_3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513c3907e1_3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513c3907e1_3_1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513c3907e1_3_1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www.freepik.com%2F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2498" t="4446" r="2489" b="4437"/>
          <a:stretch/>
        </p:blipFill>
        <p:spPr>
          <a:xfrm>
            <a:off x="228600" y="228600"/>
            <a:ext cx="8686799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822648" y="1410591"/>
            <a:ext cx="10916" cy="6717"/>
          </a:xfrm>
          <a:custGeom>
            <a:avLst/>
            <a:gdLst/>
            <a:ahLst/>
            <a:cxnLst/>
            <a:rect l="l" t="t" r="r" b="b"/>
            <a:pathLst>
              <a:path w="273" h="168" extrusionOk="0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36429" y="3587752"/>
            <a:ext cx="8077" cy="12115"/>
          </a:xfrm>
          <a:custGeom>
            <a:avLst/>
            <a:gdLst/>
            <a:ahLst/>
            <a:cxnLst/>
            <a:rect l="l" t="t" r="r" b="b"/>
            <a:pathLst>
              <a:path w="202" h="303" extrusionOk="0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489951" y="2822527"/>
            <a:ext cx="5398" cy="15714"/>
          </a:xfrm>
          <a:custGeom>
            <a:avLst/>
            <a:gdLst/>
            <a:ahLst/>
            <a:cxnLst/>
            <a:rect l="l" t="t" r="r" b="b"/>
            <a:pathLst>
              <a:path w="135" h="393" extrusionOk="0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904698" y="-181955"/>
            <a:ext cx="9037" cy="9996"/>
          </a:xfrm>
          <a:custGeom>
            <a:avLst/>
            <a:gdLst/>
            <a:ahLst/>
            <a:cxnLst/>
            <a:rect l="l" t="t" r="r" b="b"/>
            <a:pathLst>
              <a:path w="226" h="250" extrusionOk="0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5525" y="801825"/>
            <a:ext cx="28992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76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5525" y="3860475"/>
            <a:ext cx="2899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 idx="2"/>
          </p:nvPr>
        </p:nvSpPr>
        <p:spPr>
          <a:xfrm>
            <a:off x="715525" y="3189750"/>
            <a:ext cx="28992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 rotWithShape="1">
          <a:blip r:embed="rId2">
            <a:alphaModFix/>
          </a:blip>
          <a:srcRect t="2042" b="2052"/>
          <a:stretch/>
        </p:blipFill>
        <p:spPr>
          <a:xfrm flipH="1">
            <a:off x="228600" y="228600"/>
            <a:ext cx="8686800" cy="46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4"/>
          <p:cNvPicPr preferRelativeResize="0"/>
          <p:nvPr/>
        </p:nvPicPr>
        <p:blipFill rotWithShape="1">
          <a:blip r:embed="rId2">
            <a:alphaModFix/>
          </a:blip>
          <a:srcRect t="2042" b="2052"/>
          <a:stretch/>
        </p:blipFill>
        <p:spPr>
          <a:xfrm rot="10800000" flipH="1">
            <a:off x="228600" y="228600"/>
            <a:ext cx="8686800" cy="468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 r="65291" b="56111"/>
          <a:stretch/>
        </p:blipFill>
        <p:spPr>
          <a:xfrm rot="5400000">
            <a:off x="5086350" y="2827477"/>
            <a:ext cx="2826977" cy="201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4"/>
          <p:cNvPicPr preferRelativeResize="0"/>
          <p:nvPr/>
        </p:nvPicPr>
        <p:blipFill rotWithShape="1">
          <a:blip r:embed="rId4">
            <a:alphaModFix/>
          </a:blip>
          <a:srcRect l="24452" t="30119" r="24457" b="28428"/>
          <a:stretch/>
        </p:blipFill>
        <p:spPr>
          <a:xfrm>
            <a:off x="6585875" y="-32200"/>
            <a:ext cx="2786724" cy="226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13025" y="1046250"/>
            <a:ext cx="4701300" cy="3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0025" y="410556"/>
            <a:ext cx="7723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 t="2042" b="2052"/>
          <a:stretch/>
        </p:blipFill>
        <p:spPr>
          <a:xfrm>
            <a:off x="228600" y="228600"/>
            <a:ext cx="8686800" cy="46863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941625" y="1696634"/>
            <a:ext cx="4163100" cy="23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/>
            </a:lvl1pPr>
            <a:lvl2pPr marL="914400" lvl="1" indent="-36195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2pPr>
            <a:lvl3pPr marL="1371600" lvl="2" indent="-36195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marL="1828800" lvl="3" indent="-36195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marL="2286000" lvl="4" indent="-36195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marL="2743200" lvl="5" indent="-36195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marL="3200400" lvl="6" indent="-36195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marL="3657600" lvl="7" indent="-36195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marL="4114800" lvl="8" indent="-36195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10025" y="410556"/>
            <a:ext cx="7723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/>
          </a:blip>
          <a:srcRect t="2042" b="2052"/>
          <a:stretch/>
        </p:blipFill>
        <p:spPr>
          <a:xfrm>
            <a:off x="228600" y="228600"/>
            <a:ext cx="8686800" cy="46863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166275" y="580345"/>
            <a:ext cx="41604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76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4166275" y="3254275"/>
            <a:ext cx="41604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t="2042" b="2052"/>
          <a:stretch/>
        </p:blipFill>
        <p:spPr>
          <a:xfrm>
            <a:off x="228600" y="228600"/>
            <a:ext cx="8686800" cy="46863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783350" y="1266276"/>
            <a:ext cx="4045200" cy="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2844896" y="1068360"/>
            <a:ext cx="797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/>
          </p:nvPr>
        </p:nvSpPr>
        <p:spPr>
          <a:xfrm>
            <a:off x="710025" y="410556"/>
            <a:ext cx="7723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3783350" y="953050"/>
            <a:ext cx="40452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la Gothic One"/>
              <a:buNone/>
              <a:defRPr sz="2200" b="1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4"/>
          </p:nvPr>
        </p:nvSpPr>
        <p:spPr>
          <a:xfrm>
            <a:off x="3783350" y="1861374"/>
            <a:ext cx="4045200" cy="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5" hasCustomPrompt="1"/>
          </p:nvPr>
        </p:nvSpPr>
        <p:spPr>
          <a:xfrm>
            <a:off x="2844896" y="1663423"/>
            <a:ext cx="797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6"/>
          </p:nvPr>
        </p:nvSpPr>
        <p:spPr>
          <a:xfrm>
            <a:off x="3783350" y="1548123"/>
            <a:ext cx="40452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la Gothic One"/>
              <a:buNone/>
              <a:defRPr sz="2200" b="1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7"/>
          </p:nvPr>
        </p:nvSpPr>
        <p:spPr>
          <a:xfrm>
            <a:off x="3783350" y="2456458"/>
            <a:ext cx="4045200" cy="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8" hasCustomPrompt="1"/>
          </p:nvPr>
        </p:nvSpPr>
        <p:spPr>
          <a:xfrm>
            <a:off x="2844896" y="2258487"/>
            <a:ext cx="797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9"/>
          </p:nvPr>
        </p:nvSpPr>
        <p:spPr>
          <a:xfrm>
            <a:off x="3783350" y="2143195"/>
            <a:ext cx="40452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la Gothic One"/>
              <a:buNone/>
              <a:defRPr sz="2200" b="1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3"/>
          </p:nvPr>
        </p:nvSpPr>
        <p:spPr>
          <a:xfrm>
            <a:off x="3783350" y="3051494"/>
            <a:ext cx="4045200" cy="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4" hasCustomPrompt="1"/>
          </p:nvPr>
        </p:nvSpPr>
        <p:spPr>
          <a:xfrm>
            <a:off x="2844896" y="2853551"/>
            <a:ext cx="797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5"/>
          </p:nvPr>
        </p:nvSpPr>
        <p:spPr>
          <a:xfrm>
            <a:off x="3783350" y="2738305"/>
            <a:ext cx="40452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la Gothic One"/>
              <a:buNone/>
              <a:defRPr sz="2200" b="1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6"/>
          </p:nvPr>
        </p:nvSpPr>
        <p:spPr>
          <a:xfrm>
            <a:off x="3783350" y="3646577"/>
            <a:ext cx="4045200" cy="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7" hasCustomPrompt="1"/>
          </p:nvPr>
        </p:nvSpPr>
        <p:spPr>
          <a:xfrm>
            <a:off x="2844896" y="3448615"/>
            <a:ext cx="797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8"/>
          </p:nvPr>
        </p:nvSpPr>
        <p:spPr>
          <a:xfrm>
            <a:off x="3783350" y="3333377"/>
            <a:ext cx="40452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la Gothic One"/>
              <a:buNone/>
              <a:defRPr sz="2200" b="1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9"/>
          </p:nvPr>
        </p:nvSpPr>
        <p:spPr>
          <a:xfrm>
            <a:off x="3783350" y="4241660"/>
            <a:ext cx="4045200" cy="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0" hasCustomPrompt="1"/>
          </p:nvPr>
        </p:nvSpPr>
        <p:spPr>
          <a:xfrm>
            <a:off x="2844900" y="4043678"/>
            <a:ext cx="797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21"/>
          </p:nvPr>
        </p:nvSpPr>
        <p:spPr>
          <a:xfrm>
            <a:off x="3783350" y="3928450"/>
            <a:ext cx="40452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la Gothic One"/>
              <a:buNone/>
              <a:defRPr sz="2200" b="1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SECTION_TITLE_AND_DESCRIPTION_2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</a:blip>
          <a:srcRect t="2042" b="2052"/>
          <a:stretch/>
        </p:blipFill>
        <p:spPr>
          <a:xfrm rot="10800000">
            <a:off x="228600" y="228600"/>
            <a:ext cx="8686800" cy="46863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3406725" y="3061000"/>
            <a:ext cx="23307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2"/>
          </p:nvPr>
        </p:nvSpPr>
        <p:spPr>
          <a:xfrm>
            <a:off x="6021475" y="3061000"/>
            <a:ext cx="23307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3"/>
          </p:nvPr>
        </p:nvSpPr>
        <p:spPr>
          <a:xfrm>
            <a:off x="3406575" y="2539300"/>
            <a:ext cx="2330700" cy="4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la Gothic One"/>
              <a:buNone/>
              <a:defRPr sz="2200" b="1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4"/>
          </p:nvPr>
        </p:nvSpPr>
        <p:spPr>
          <a:xfrm>
            <a:off x="6021575" y="2539300"/>
            <a:ext cx="2330700" cy="4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la Gothic One"/>
              <a:buNone/>
              <a:defRPr sz="2200" b="1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710025" y="410556"/>
            <a:ext cx="7723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SECTION_TITLE_AND_DESCRIPTION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 rotWithShape="1">
          <a:blip r:embed="rId2">
            <a:alphaModFix/>
          </a:blip>
          <a:srcRect t="2042" b="2052"/>
          <a:stretch/>
        </p:blipFill>
        <p:spPr>
          <a:xfrm flipH="1">
            <a:off x="228600" y="228600"/>
            <a:ext cx="8686800" cy="468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>
            <a:spLocks noGrp="1"/>
          </p:cNvSpPr>
          <p:nvPr>
            <p:ph type="subTitle" idx="1"/>
          </p:nvPr>
        </p:nvSpPr>
        <p:spPr>
          <a:xfrm>
            <a:off x="964924" y="2215425"/>
            <a:ext cx="20295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2"/>
          </p:nvPr>
        </p:nvSpPr>
        <p:spPr>
          <a:xfrm>
            <a:off x="3557251" y="2215425"/>
            <a:ext cx="20295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3"/>
          </p:nvPr>
        </p:nvSpPr>
        <p:spPr>
          <a:xfrm flipH="1">
            <a:off x="6149576" y="2215425"/>
            <a:ext cx="20295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4"/>
          </p:nvPr>
        </p:nvSpPr>
        <p:spPr>
          <a:xfrm>
            <a:off x="964924" y="4053225"/>
            <a:ext cx="20295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5"/>
          </p:nvPr>
        </p:nvSpPr>
        <p:spPr>
          <a:xfrm>
            <a:off x="3557251" y="4053225"/>
            <a:ext cx="20295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6"/>
          </p:nvPr>
        </p:nvSpPr>
        <p:spPr>
          <a:xfrm>
            <a:off x="6149576" y="4053225"/>
            <a:ext cx="20295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7"/>
          </p:nvPr>
        </p:nvSpPr>
        <p:spPr>
          <a:xfrm>
            <a:off x="964924" y="1873700"/>
            <a:ext cx="20295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la Gothic One"/>
              <a:buNone/>
              <a:defRPr sz="2200" b="1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8"/>
          </p:nvPr>
        </p:nvSpPr>
        <p:spPr>
          <a:xfrm>
            <a:off x="3557251" y="1873700"/>
            <a:ext cx="20295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la Gothic One"/>
              <a:buNone/>
              <a:defRPr sz="2200" b="1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9"/>
          </p:nvPr>
        </p:nvSpPr>
        <p:spPr>
          <a:xfrm>
            <a:off x="6149576" y="1873700"/>
            <a:ext cx="20295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la Gothic One"/>
              <a:buNone/>
              <a:defRPr sz="2200" b="1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13"/>
          </p:nvPr>
        </p:nvSpPr>
        <p:spPr>
          <a:xfrm>
            <a:off x="964924" y="3711525"/>
            <a:ext cx="20295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la Gothic One"/>
              <a:buNone/>
              <a:defRPr sz="2200" b="1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14"/>
          </p:nvPr>
        </p:nvSpPr>
        <p:spPr>
          <a:xfrm>
            <a:off x="3557251" y="3711525"/>
            <a:ext cx="20295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la Gothic One"/>
              <a:buNone/>
              <a:defRPr sz="2200" b="1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5"/>
          </p:nvPr>
        </p:nvSpPr>
        <p:spPr>
          <a:xfrm>
            <a:off x="6149576" y="3711525"/>
            <a:ext cx="20295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la Gothic One"/>
              <a:buNone/>
              <a:defRPr sz="2200" b="1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710025" y="410556"/>
            <a:ext cx="7723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 ">
  <p:cSld name="TITLE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2"/>
          <p:cNvPicPr preferRelativeResize="0"/>
          <p:nvPr/>
        </p:nvPicPr>
        <p:blipFill rotWithShape="1">
          <a:blip r:embed="rId2">
            <a:alphaModFix/>
          </a:blip>
          <a:srcRect t="2042" b="2052"/>
          <a:stretch/>
        </p:blipFill>
        <p:spPr>
          <a:xfrm>
            <a:off x="228600" y="228600"/>
            <a:ext cx="8686800" cy="468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2"/>
          <p:cNvSpPr txBox="1"/>
          <p:nvPr/>
        </p:nvSpPr>
        <p:spPr>
          <a:xfrm>
            <a:off x="2452350" y="4104285"/>
            <a:ext cx="42393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sz="1100"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77" name="Google Shape;177;p32"/>
          <p:cNvSpPr/>
          <p:nvPr/>
        </p:nvSpPr>
        <p:spPr>
          <a:xfrm>
            <a:off x="2029654" y="3587752"/>
            <a:ext cx="8077" cy="12115"/>
          </a:xfrm>
          <a:custGeom>
            <a:avLst/>
            <a:gdLst/>
            <a:ahLst/>
            <a:cxnLst/>
            <a:rect l="l" t="t" r="r" b="b"/>
            <a:pathLst>
              <a:path w="202" h="303" extrusionOk="0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subTitle" idx="1"/>
          </p:nvPr>
        </p:nvSpPr>
        <p:spPr>
          <a:xfrm>
            <a:off x="2642550" y="1653252"/>
            <a:ext cx="38589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ctrTitle"/>
          </p:nvPr>
        </p:nvSpPr>
        <p:spPr>
          <a:xfrm>
            <a:off x="2642550" y="532650"/>
            <a:ext cx="38589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76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ntonio"/>
              <a:buNone/>
              <a:defRPr sz="3300" b="1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8" r:id="rId5"/>
    <p:sldLayoutId id="2147483659" r:id="rId6"/>
    <p:sldLayoutId id="2147483662" r:id="rId7"/>
    <p:sldLayoutId id="214748366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subTitle" idx="1"/>
          </p:nvPr>
        </p:nvSpPr>
        <p:spPr>
          <a:xfrm>
            <a:off x="715525" y="3860475"/>
            <a:ext cx="2899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Turma: 2TDSPV</a:t>
            </a:r>
            <a:endParaRPr dirty="0"/>
          </a:p>
        </p:txBody>
      </p:sp>
      <p:sp>
        <p:nvSpPr>
          <p:cNvPr id="197" name="Google Shape;197;p38"/>
          <p:cNvSpPr txBox="1">
            <a:spLocks noGrp="1"/>
          </p:cNvSpPr>
          <p:nvPr>
            <p:ph type="ctrTitle"/>
          </p:nvPr>
        </p:nvSpPr>
        <p:spPr>
          <a:xfrm>
            <a:off x="715525" y="801825"/>
            <a:ext cx="2899200" cy="23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  <a:r>
              <a:rPr lang="en" dirty="0"/>
              <a:t>eauty  Tech</a:t>
            </a:r>
            <a:endParaRPr dirty="0"/>
          </a:p>
        </p:txBody>
      </p:sp>
      <p:pic>
        <p:nvPicPr>
          <p:cNvPr id="199" name="Google Shape;199;p38"/>
          <p:cNvPicPr preferRelativeResize="0"/>
          <p:nvPr/>
        </p:nvPicPr>
        <p:blipFill rotWithShape="1">
          <a:blip r:embed="rId3">
            <a:alphaModFix/>
          </a:blip>
          <a:srcRect t="51286" r="79584"/>
          <a:stretch/>
        </p:blipFill>
        <p:spPr>
          <a:xfrm>
            <a:off x="5632857" y="2908236"/>
            <a:ext cx="1525105" cy="223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8"/>
          <p:cNvPicPr preferRelativeResize="0"/>
          <p:nvPr/>
        </p:nvPicPr>
        <p:blipFill rotWithShape="1">
          <a:blip r:embed="rId3">
            <a:alphaModFix/>
          </a:blip>
          <a:srcRect r="73937" b="62868"/>
          <a:stretch/>
        </p:blipFill>
        <p:spPr>
          <a:xfrm>
            <a:off x="5135788" y="0"/>
            <a:ext cx="1946875" cy="170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8"/>
          <p:cNvPicPr preferRelativeResize="0"/>
          <p:nvPr/>
        </p:nvPicPr>
        <p:blipFill rotWithShape="1">
          <a:blip r:embed="rId3">
            <a:alphaModFix/>
          </a:blip>
          <a:srcRect l="70776" t="10850" r="-423" b="48343"/>
          <a:stretch/>
        </p:blipFill>
        <p:spPr>
          <a:xfrm>
            <a:off x="7057755" y="1318000"/>
            <a:ext cx="2094725" cy="17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B04CF9-1914-40E5-9A14-86373363E0A8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da Solução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716A85-35BD-4199-7A52-0885A2E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197B347-FDD2-831B-C3D9-FEE9500CCA87}"/>
              </a:ext>
            </a:extLst>
          </p:cNvPr>
          <p:cNvSpPr/>
          <p:nvPr/>
        </p:nvSpPr>
        <p:spPr>
          <a:xfrm>
            <a:off x="1168635" y="1228836"/>
            <a:ext cx="6957149" cy="361685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 descr="Tela de celular&#10;&#10;Descrição gerada automaticamente com confiança média">
            <a:extLst>
              <a:ext uri="{FF2B5EF4-FFF2-40B4-BE49-F238E27FC236}">
                <a16:creationId xmlns:a16="http://schemas.microsoft.com/office/drawing/2014/main" id="{BB0AE5F6-82F7-2190-9DA0-44224605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72" y="749878"/>
            <a:ext cx="6116781" cy="458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7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3D1E2B1D-A1CD-1161-30C6-373A37656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" y="207818"/>
            <a:ext cx="4558146" cy="4859884"/>
          </a:xfrm>
          <a:prstGeom prst="rect">
            <a:avLst/>
          </a:prstGeom>
        </p:spPr>
      </p:pic>
      <p:pic>
        <p:nvPicPr>
          <p:cNvPr id="1030" name="Picture 6" descr="Visual Studio Code Logo PNG vector in SVG, PDF, AI, CDR format">
            <a:extLst>
              <a:ext uri="{FF2B5EF4-FFF2-40B4-BE49-F238E27FC236}">
                <a16:creationId xmlns:a16="http://schemas.microsoft.com/office/drawing/2014/main" id="{5DD9A23D-08E7-0CC3-C7B7-410D6E37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71" y="1420090"/>
            <a:ext cx="1272915" cy="14418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id="{B4A84048-3E30-D603-3114-6BF54CA15A64}"/>
              </a:ext>
            </a:extLst>
          </p:cNvPr>
          <p:cNvSpPr txBox="1">
            <a:spLocks/>
          </p:cNvSpPr>
          <p:nvPr/>
        </p:nvSpPr>
        <p:spPr>
          <a:xfrm>
            <a:off x="270164" y="2971196"/>
            <a:ext cx="2431471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algn="ctr"/>
            <a:r>
              <a:rPr lang="pt-BR" dirty="0"/>
              <a:t>IDE</a:t>
            </a:r>
          </a:p>
          <a:p>
            <a:pPr algn="ctr"/>
            <a:r>
              <a:rPr lang="pt-BR" dirty="0"/>
              <a:t>(</a:t>
            </a:r>
            <a:r>
              <a:rPr lang="pt-BR" dirty="0" err="1"/>
              <a:t>FrontEnd</a:t>
            </a:r>
            <a:r>
              <a:rPr lang="pt-BR" dirty="0"/>
              <a:t>)  - </a:t>
            </a:r>
          </a:p>
          <a:p>
            <a:pPr algn="ctr"/>
            <a:r>
              <a:rPr lang="pt-BR" dirty="0"/>
              <a:t>Visual Studio </a:t>
            </a:r>
            <a:r>
              <a:rPr lang="pt-BR" dirty="0" err="1"/>
              <a:t>Code</a:t>
            </a:r>
            <a:endParaRPr lang="pt-BR" dirty="0"/>
          </a:p>
        </p:txBody>
      </p:sp>
      <p:sp>
        <p:nvSpPr>
          <p:cNvPr id="14" name="Título 6">
            <a:extLst>
              <a:ext uri="{FF2B5EF4-FFF2-40B4-BE49-F238E27FC236}">
                <a16:creationId xmlns:a16="http://schemas.microsoft.com/office/drawing/2014/main" id="{EA1BE95F-0ABD-EEC6-69DB-CF3B11EBDB42}"/>
              </a:ext>
            </a:extLst>
          </p:cNvPr>
          <p:cNvSpPr txBox="1">
            <a:spLocks/>
          </p:cNvSpPr>
          <p:nvPr/>
        </p:nvSpPr>
        <p:spPr>
          <a:xfrm>
            <a:off x="748099" y="90054"/>
            <a:ext cx="7647802" cy="644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ntonio"/>
              <a:buNone/>
              <a:defRPr sz="7600" b="1" i="0" u="none" strike="noStrike" cap="none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pPr algn="ctr"/>
            <a:r>
              <a:rPr lang="pt-BR" sz="3300" dirty="0"/>
              <a:t>Tecnologias </a:t>
            </a:r>
          </a:p>
        </p:txBody>
      </p:sp>
      <p:pic>
        <p:nvPicPr>
          <p:cNvPr id="17" name="Picture 2" descr="Oracle SQL Developer - Wikipedia">
            <a:extLst>
              <a:ext uri="{FF2B5EF4-FFF2-40B4-BE49-F238E27FC236}">
                <a16:creationId xmlns:a16="http://schemas.microsoft.com/office/drawing/2014/main" id="{DC91EACE-392A-5608-B23E-A1CC0BE11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518" y="1420090"/>
            <a:ext cx="1272915" cy="14418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ubtítulo 2">
            <a:extLst>
              <a:ext uri="{FF2B5EF4-FFF2-40B4-BE49-F238E27FC236}">
                <a16:creationId xmlns:a16="http://schemas.microsoft.com/office/drawing/2014/main" id="{58207BD4-5297-94DA-9030-CAE6944D45A9}"/>
              </a:ext>
            </a:extLst>
          </p:cNvPr>
          <p:cNvSpPr txBox="1">
            <a:spLocks/>
          </p:cNvSpPr>
          <p:nvPr/>
        </p:nvSpPr>
        <p:spPr>
          <a:xfrm>
            <a:off x="3378900" y="2957201"/>
            <a:ext cx="2431472" cy="108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algn="ctr"/>
            <a:r>
              <a:rPr lang="pt-BR" dirty="0"/>
              <a:t>Banco de dados -</a:t>
            </a:r>
          </a:p>
          <a:p>
            <a:pPr algn="ctr"/>
            <a:r>
              <a:rPr lang="pt-BR" dirty="0" err="1"/>
              <a:t>OracleDevelper</a:t>
            </a:r>
            <a:endParaRPr lang="pt-BR" dirty="0"/>
          </a:p>
        </p:txBody>
      </p:sp>
      <p:pic>
        <p:nvPicPr>
          <p:cNvPr id="1034" name="Picture 10" descr="IntelliJ IDEA Logo PNG Vector (SVG) Free Download">
            <a:extLst>
              <a:ext uri="{FF2B5EF4-FFF2-40B4-BE49-F238E27FC236}">
                <a16:creationId xmlns:a16="http://schemas.microsoft.com/office/drawing/2014/main" id="{297667B3-41DF-419E-27F9-4B21BC7B1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732" y="1462612"/>
            <a:ext cx="1272915" cy="14418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215BE97A-573E-3CA3-E618-52E58DA245D7}"/>
              </a:ext>
            </a:extLst>
          </p:cNvPr>
          <p:cNvSpPr txBox="1">
            <a:spLocks/>
          </p:cNvSpPr>
          <p:nvPr/>
        </p:nvSpPr>
        <p:spPr>
          <a:xfrm>
            <a:off x="6068291" y="2957201"/>
            <a:ext cx="2699898" cy="108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algn="ctr"/>
            <a:r>
              <a:rPr lang="pt-BR" dirty="0"/>
              <a:t>IDE</a:t>
            </a:r>
          </a:p>
          <a:p>
            <a:pPr algn="ctr"/>
            <a:r>
              <a:rPr lang="pt-BR" dirty="0"/>
              <a:t>(</a:t>
            </a:r>
            <a:r>
              <a:rPr lang="pt-BR" dirty="0" err="1"/>
              <a:t>Backend</a:t>
            </a:r>
            <a:r>
              <a:rPr lang="pt-BR" dirty="0"/>
              <a:t>)  - </a:t>
            </a:r>
          </a:p>
          <a:p>
            <a:pPr algn="ctr"/>
            <a:r>
              <a:rPr lang="pt-BR" dirty="0" err="1"/>
              <a:t>IntelliJ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1474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3D1E2B1D-A1CD-1161-30C6-373A37656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" y="207818"/>
            <a:ext cx="4558146" cy="4859884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id="{B4A84048-3E30-D603-3114-6BF54CA15A64}"/>
              </a:ext>
            </a:extLst>
          </p:cNvPr>
          <p:cNvSpPr txBox="1">
            <a:spLocks/>
          </p:cNvSpPr>
          <p:nvPr/>
        </p:nvSpPr>
        <p:spPr>
          <a:xfrm>
            <a:off x="270164" y="2971196"/>
            <a:ext cx="2431471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algn="ctr"/>
            <a:r>
              <a:rPr lang="pt-BR" dirty="0"/>
              <a:t>Framework</a:t>
            </a:r>
          </a:p>
          <a:p>
            <a:pPr algn="ctr"/>
            <a:r>
              <a:rPr lang="pt-BR" dirty="0"/>
              <a:t>(</a:t>
            </a:r>
            <a:r>
              <a:rPr lang="pt-BR" dirty="0" err="1"/>
              <a:t>FrontEnd</a:t>
            </a:r>
            <a:r>
              <a:rPr lang="pt-BR" dirty="0"/>
              <a:t>)  - </a:t>
            </a:r>
          </a:p>
          <a:p>
            <a:pPr algn="ctr"/>
            <a:r>
              <a:rPr lang="pt-BR" dirty="0" err="1"/>
              <a:t>ReactNative</a:t>
            </a:r>
            <a:endParaRPr lang="pt-BR" dirty="0"/>
          </a:p>
        </p:txBody>
      </p:sp>
      <p:sp>
        <p:nvSpPr>
          <p:cNvPr id="14" name="Título 6">
            <a:extLst>
              <a:ext uri="{FF2B5EF4-FFF2-40B4-BE49-F238E27FC236}">
                <a16:creationId xmlns:a16="http://schemas.microsoft.com/office/drawing/2014/main" id="{EA1BE95F-0ABD-EEC6-69DB-CF3B11EBDB42}"/>
              </a:ext>
            </a:extLst>
          </p:cNvPr>
          <p:cNvSpPr txBox="1">
            <a:spLocks/>
          </p:cNvSpPr>
          <p:nvPr/>
        </p:nvSpPr>
        <p:spPr>
          <a:xfrm>
            <a:off x="748099" y="90054"/>
            <a:ext cx="7647802" cy="644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ntonio"/>
              <a:buNone/>
              <a:defRPr sz="7600" b="1" i="0" u="none" strike="noStrike" cap="none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ntonio"/>
              <a:buNone/>
              <a:defRPr sz="3300" b="1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pPr algn="ctr"/>
            <a:r>
              <a:rPr lang="pt-BR" sz="3300" dirty="0"/>
              <a:t>Tecnologias 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58207BD4-5297-94DA-9030-CAE6944D45A9}"/>
              </a:ext>
            </a:extLst>
          </p:cNvPr>
          <p:cNvSpPr txBox="1">
            <a:spLocks/>
          </p:cNvSpPr>
          <p:nvPr/>
        </p:nvSpPr>
        <p:spPr>
          <a:xfrm>
            <a:off x="2429733" y="2957201"/>
            <a:ext cx="2431472" cy="108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algn="ctr"/>
            <a:r>
              <a:rPr lang="pt-BR" dirty="0"/>
              <a:t>Linguagem</a:t>
            </a:r>
          </a:p>
          <a:p>
            <a:pPr algn="ctr"/>
            <a:r>
              <a:rPr lang="pt-BR" dirty="0"/>
              <a:t>(</a:t>
            </a:r>
            <a:r>
              <a:rPr lang="pt-BR" dirty="0" err="1"/>
              <a:t>Backend</a:t>
            </a:r>
            <a:r>
              <a:rPr lang="pt-BR" dirty="0"/>
              <a:t>)  - </a:t>
            </a:r>
          </a:p>
          <a:p>
            <a:pPr algn="ctr"/>
            <a:r>
              <a:rPr lang="pt-BR" dirty="0"/>
              <a:t>Java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215BE97A-573E-3CA3-E618-52E58DA245D7}"/>
              </a:ext>
            </a:extLst>
          </p:cNvPr>
          <p:cNvSpPr txBox="1">
            <a:spLocks/>
          </p:cNvSpPr>
          <p:nvPr/>
        </p:nvSpPr>
        <p:spPr>
          <a:xfrm>
            <a:off x="4287981" y="2931518"/>
            <a:ext cx="2699898" cy="108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algn="ctr"/>
            <a:r>
              <a:rPr lang="pt-BR" dirty="0"/>
              <a:t>Framework</a:t>
            </a:r>
          </a:p>
          <a:p>
            <a:pPr algn="ctr"/>
            <a:r>
              <a:rPr lang="pt-BR" dirty="0"/>
              <a:t>(</a:t>
            </a:r>
            <a:r>
              <a:rPr lang="pt-BR" dirty="0" err="1"/>
              <a:t>Backend</a:t>
            </a:r>
            <a:r>
              <a:rPr lang="pt-BR" dirty="0"/>
              <a:t>)  - </a:t>
            </a:r>
          </a:p>
          <a:p>
            <a:pPr algn="ctr"/>
            <a:r>
              <a:rPr lang="pt-BR" dirty="0" err="1"/>
              <a:t>SpringBoot</a:t>
            </a:r>
            <a:endParaRPr lang="pt-BR" dirty="0"/>
          </a:p>
        </p:txBody>
      </p:sp>
      <p:pic>
        <p:nvPicPr>
          <p:cNvPr id="2050" name="Picture 2" descr="O que você precisa saber para começar com React Native | by Murilo Krugner  | Medium">
            <a:extLst>
              <a:ext uri="{FF2B5EF4-FFF2-40B4-BE49-F238E27FC236}">
                <a16:creationId xmlns:a16="http://schemas.microsoft.com/office/drawing/2014/main" id="{B87D78C6-3A6A-634B-3DC1-501F1863C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12" y="1470482"/>
            <a:ext cx="1501400" cy="14418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AVA – Ensinado">
            <a:extLst>
              <a:ext uri="{FF2B5EF4-FFF2-40B4-BE49-F238E27FC236}">
                <a16:creationId xmlns:a16="http://schemas.microsoft.com/office/drawing/2014/main" id="{4BFB0CA1-B184-DC7D-7E88-11BEC3A64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518" y="1462612"/>
            <a:ext cx="1297901" cy="13893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pring Boot - Wikipedia">
            <a:extLst>
              <a:ext uri="{FF2B5EF4-FFF2-40B4-BE49-F238E27FC236}">
                <a16:creationId xmlns:a16="http://schemas.microsoft.com/office/drawing/2014/main" id="{8C1214F6-9FD1-7CDC-731F-A4CC98461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71" y="1470482"/>
            <a:ext cx="1435353" cy="14353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range Data Mining - YouTube">
            <a:extLst>
              <a:ext uri="{FF2B5EF4-FFF2-40B4-BE49-F238E27FC236}">
                <a16:creationId xmlns:a16="http://schemas.microsoft.com/office/drawing/2014/main" id="{E54E9260-3C33-E99B-669A-B7315C93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392" y="1439610"/>
            <a:ext cx="1435354" cy="14353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7985ED07-F06A-4736-2982-30CCD6E10C99}"/>
              </a:ext>
            </a:extLst>
          </p:cNvPr>
          <p:cNvSpPr txBox="1">
            <a:spLocks/>
          </p:cNvSpPr>
          <p:nvPr/>
        </p:nvSpPr>
        <p:spPr>
          <a:xfrm>
            <a:off x="6438748" y="2912043"/>
            <a:ext cx="2699898" cy="108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algn="ctr"/>
            <a:r>
              <a:rPr lang="pt-BR" dirty="0"/>
              <a:t>(IA)  - </a:t>
            </a:r>
          </a:p>
          <a:p>
            <a:pPr algn="ctr"/>
            <a:r>
              <a:rPr lang="pt-BR" dirty="0"/>
              <a:t>Orange</a:t>
            </a:r>
          </a:p>
        </p:txBody>
      </p:sp>
    </p:spTree>
    <p:extLst>
      <p:ext uri="{BB962C8B-B14F-4D97-AF65-F5344CB8AC3E}">
        <p14:creationId xmlns:p14="http://schemas.microsoft.com/office/powerpoint/2010/main" val="415685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4B759DE-F593-4C78-8406-E1004431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1624" y="1165412"/>
            <a:ext cx="5387457" cy="2862822"/>
          </a:xfrm>
        </p:spPr>
        <p:txBody>
          <a:bodyPr/>
          <a:lstStyle/>
          <a:p>
            <a:pPr algn="l"/>
            <a:r>
              <a:rPr lang="pt-BR" sz="1200" b="0" i="0" dirty="0">
                <a:solidFill>
                  <a:srgbClr val="ECECEC"/>
                </a:solidFill>
                <a:effectLst/>
                <a:latin typeface="Söhne"/>
              </a:rPr>
              <a:t>Implementação completa do CRUD (</a:t>
            </a:r>
            <a:r>
              <a:rPr lang="pt-BR" sz="1200" b="0" i="0" dirty="0" err="1">
                <a:solidFill>
                  <a:srgbClr val="ECECEC"/>
                </a:solidFill>
                <a:effectLst/>
                <a:latin typeface="Söhne"/>
              </a:rPr>
              <a:t>Create</a:t>
            </a:r>
            <a:r>
              <a:rPr lang="pt-BR" sz="12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pt-BR" sz="1200" b="0" i="0" dirty="0" err="1">
                <a:solidFill>
                  <a:srgbClr val="ECECEC"/>
                </a:solidFill>
                <a:effectLst/>
                <a:latin typeface="Söhne"/>
              </a:rPr>
              <a:t>Read</a:t>
            </a:r>
            <a:r>
              <a:rPr lang="pt-BR" sz="1200" b="0" i="0" dirty="0">
                <a:solidFill>
                  <a:srgbClr val="ECECEC"/>
                </a:solidFill>
                <a:effectLst/>
                <a:latin typeface="Söhne"/>
              </a:rPr>
              <a:t>, Update, Delete) para gerenciamento dos dados de produtos, empresas e clientes. Esta funcionalidade será essencial para o front-</a:t>
            </a:r>
            <a:r>
              <a:rPr lang="pt-BR" sz="1200" b="0" i="0" dirty="0" err="1">
                <a:solidFill>
                  <a:srgbClr val="ECECEC"/>
                </a:solidFill>
                <a:effectLst/>
                <a:latin typeface="Söhne"/>
              </a:rPr>
              <a:t>end</a:t>
            </a:r>
            <a:r>
              <a:rPr lang="pt-BR" sz="1200" b="0" i="0" dirty="0">
                <a:solidFill>
                  <a:srgbClr val="ECECEC"/>
                </a:solidFill>
                <a:effectLst/>
                <a:latin typeface="Söhne"/>
              </a:rPr>
              <a:t>, oferecendo as seguintes capacidades: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1" i="0" dirty="0">
                <a:solidFill>
                  <a:srgbClr val="ECECEC"/>
                </a:solidFill>
                <a:effectLst/>
                <a:latin typeface="Söhne"/>
              </a:rPr>
              <a:t>Cadastro e Login de Clientes:</a:t>
            </a:r>
            <a:r>
              <a:rPr lang="pt-BR" sz="1200" b="0" i="0" dirty="0">
                <a:solidFill>
                  <a:srgbClr val="ECECEC"/>
                </a:solidFill>
                <a:effectLst/>
                <a:latin typeface="Söhne"/>
              </a:rPr>
              <a:t> Permitir que novos clientes se registrem na plataforma e que clientes existentes façam login para acessar seus dados.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1" i="0" dirty="0">
                <a:solidFill>
                  <a:srgbClr val="ECECEC"/>
                </a:solidFill>
                <a:effectLst/>
                <a:latin typeface="Söhne"/>
              </a:rPr>
              <a:t>Gerenciamento de Produtos:</a:t>
            </a:r>
            <a:r>
              <a:rPr lang="pt-BR" sz="1200" b="0" i="0" dirty="0">
                <a:solidFill>
                  <a:srgbClr val="ECECEC"/>
                </a:solidFill>
                <a:effectLst/>
                <a:latin typeface="Söhne"/>
              </a:rPr>
              <a:t> Permitir que produtos sejam adicionados, visualizados, atualizados e excluídos. Cada produto estará vinculado a uma empresa específica.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1" i="0" dirty="0">
                <a:solidFill>
                  <a:srgbClr val="ECECEC"/>
                </a:solidFill>
                <a:effectLst/>
                <a:latin typeface="Söhne"/>
              </a:rPr>
              <a:t>Visualização de Dados:</a:t>
            </a:r>
            <a:r>
              <a:rPr lang="pt-BR" sz="1200" b="0" i="0" dirty="0">
                <a:solidFill>
                  <a:srgbClr val="ECECEC"/>
                </a:solidFill>
                <a:effectLst/>
                <a:latin typeface="Söhne"/>
              </a:rPr>
              <a:t> Clientes poderão visualizar todos os produtos cadastrados, incluindo detalhes sobre quais empresas os produzem e suas descrições.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1" i="0" dirty="0">
                <a:solidFill>
                  <a:srgbClr val="ECECEC"/>
                </a:solidFill>
                <a:effectLst/>
                <a:latin typeface="Söhne"/>
              </a:rPr>
              <a:t>Gerenciamento de Empresas:</a:t>
            </a:r>
            <a:r>
              <a:rPr lang="pt-BR" sz="1200" b="0" i="0" dirty="0">
                <a:solidFill>
                  <a:srgbClr val="ECECEC"/>
                </a:solidFill>
                <a:effectLst/>
                <a:latin typeface="Söhne"/>
              </a:rPr>
              <a:t> Facilitar o cadastro, atualização e exclusão de empresas, mantendo as informações organizadas e acessíveis.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Funcionalidade principal (Core)</a:t>
            </a:r>
            <a:br>
              <a:rPr lang="pt-BR" dirty="0"/>
            </a:br>
            <a:endParaRPr lang="pt-BR" dirty="0"/>
          </a:p>
        </p:txBody>
      </p:sp>
      <p:pic>
        <p:nvPicPr>
          <p:cNvPr id="4" name="Google Shape;269;p44">
            <a:extLst>
              <a:ext uri="{FF2B5EF4-FFF2-40B4-BE49-F238E27FC236}">
                <a16:creationId xmlns:a16="http://schemas.microsoft.com/office/drawing/2014/main" id="{7DCBD98A-8DDA-4C6E-ADB7-19E67117FBC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51286" r="79584"/>
          <a:stretch/>
        </p:blipFill>
        <p:spPr>
          <a:xfrm rot="16200000">
            <a:off x="7395537" y="1482837"/>
            <a:ext cx="1485901" cy="2177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463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(classe produto)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716A85-35BD-4199-7A52-0885A2E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8FEEC81-6F5A-BCD9-AF88-565ABDA6F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629" y="1115266"/>
            <a:ext cx="4218742" cy="3806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154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(</a:t>
            </a:r>
            <a:r>
              <a:rPr lang="pt-BR" dirty="0" err="1"/>
              <a:t>controller</a:t>
            </a:r>
            <a:r>
              <a:rPr lang="pt-BR" dirty="0"/>
              <a:t> produto)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716A85-35BD-4199-7A52-0885A2E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F4358B3-7E19-E72C-70A1-907ADEDF5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09" y="1115266"/>
            <a:ext cx="3190382" cy="382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2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(</a:t>
            </a:r>
            <a:r>
              <a:rPr lang="pt-BR" dirty="0" err="1"/>
              <a:t>controller</a:t>
            </a:r>
            <a:r>
              <a:rPr lang="pt-BR" dirty="0"/>
              <a:t> produto)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716A85-35BD-4199-7A52-0885A2E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FAD704-32E7-DEEE-330A-35A38A6A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523" y="1260763"/>
            <a:ext cx="3824953" cy="3626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540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(</a:t>
            </a:r>
            <a:r>
              <a:rPr lang="pt-BR" dirty="0" err="1"/>
              <a:t>create</a:t>
            </a:r>
            <a:r>
              <a:rPr lang="pt-BR" dirty="0"/>
              <a:t> produto)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716A85-35BD-4199-7A52-0885A2E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9B8A017-B8F9-460D-BB4E-6F9F5E23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316" y="1073130"/>
            <a:ext cx="4501367" cy="3945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33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(delete produto)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716A85-35BD-4199-7A52-0885A2E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73800A7-807C-B991-3C74-E2FF427A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00" y="1304084"/>
            <a:ext cx="71818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(update produto)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716A85-35BD-4199-7A52-0885A2E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C98929-F7F2-119E-CD2F-467AD330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938" y="1115266"/>
            <a:ext cx="4996124" cy="393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63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>
            <a:spLocks noGrp="1"/>
          </p:cNvSpPr>
          <p:nvPr>
            <p:ph type="title"/>
          </p:nvPr>
        </p:nvSpPr>
        <p:spPr>
          <a:xfrm>
            <a:off x="710025" y="410556"/>
            <a:ext cx="77238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322" name="Google Shape;322;p46"/>
          <p:cNvSpPr txBox="1">
            <a:spLocks noGrp="1"/>
          </p:cNvSpPr>
          <p:nvPr>
            <p:ph type="subTitle" idx="7"/>
          </p:nvPr>
        </p:nvSpPr>
        <p:spPr>
          <a:xfrm>
            <a:off x="909878" y="1858554"/>
            <a:ext cx="2139590" cy="11151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KAUE ALEXANDRE DE OLIVIERA  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RM 551812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3" name="Google Shape;323;p46"/>
          <p:cNvSpPr txBox="1">
            <a:spLocks noGrp="1"/>
          </p:cNvSpPr>
          <p:nvPr>
            <p:ph type="subTitle" idx="8"/>
          </p:nvPr>
        </p:nvSpPr>
        <p:spPr>
          <a:xfrm>
            <a:off x="3557251" y="1873700"/>
            <a:ext cx="2029500" cy="1122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EDUARDO TOSHIO ROCHA OKUBO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RM 551763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4" name="Google Shape;324;p46"/>
          <p:cNvSpPr txBox="1">
            <a:spLocks noGrp="1"/>
          </p:cNvSpPr>
          <p:nvPr>
            <p:ph type="subTitle" idx="9"/>
          </p:nvPr>
        </p:nvSpPr>
        <p:spPr>
          <a:xfrm>
            <a:off x="6149576" y="1873699"/>
            <a:ext cx="2196982" cy="14223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CARLOS ALBERTO MACHARELLI JUNIOR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RM 551617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5" name="Google Shape;325;p46"/>
          <p:cNvSpPr txBox="1">
            <a:spLocks noGrp="1"/>
          </p:cNvSpPr>
          <p:nvPr>
            <p:ph type="subTitle" idx="13"/>
          </p:nvPr>
        </p:nvSpPr>
        <p:spPr>
          <a:xfrm>
            <a:off x="2026540" y="3577191"/>
            <a:ext cx="2459128" cy="13266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CARLOS EDUARDO MENDONÇA DA SILVA 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RM 552164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6" name="Google Shape;326;p46"/>
          <p:cNvSpPr txBox="1">
            <a:spLocks noGrp="1"/>
          </p:cNvSpPr>
          <p:nvPr>
            <p:ph type="subTitle" idx="14"/>
          </p:nvPr>
        </p:nvSpPr>
        <p:spPr>
          <a:xfrm>
            <a:off x="4811894" y="3711524"/>
            <a:ext cx="2029500" cy="11923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VITOR MAHCADO MIRANDA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RM 551451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8" name="Google Shape;328;p46"/>
          <p:cNvSpPr/>
          <p:nvPr/>
        </p:nvSpPr>
        <p:spPr>
          <a:xfrm>
            <a:off x="1661824" y="1085600"/>
            <a:ext cx="635700" cy="63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6"/>
          <p:cNvSpPr/>
          <p:nvPr/>
        </p:nvSpPr>
        <p:spPr>
          <a:xfrm>
            <a:off x="2916467" y="2923425"/>
            <a:ext cx="635700" cy="63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6"/>
          <p:cNvSpPr/>
          <p:nvPr/>
        </p:nvSpPr>
        <p:spPr>
          <a:xfrm>
            <a:off x="4254151" y="1085600"/>
            <a:ext cx="635700" cy="63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6"/>
          <p:cNvSpPr/>
          <p:nvPr/>
        </p:nvSpPr>
        <p:spPr>
          <a:xfrm>
            <a:off x="5508794" y="2923425"/>
            <a:ext cx="635700" cy="63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46"/>
          <p:cNvSpPr/>
          <p:nvPr/>
        </p:nvSpPr>
        <p:spPr>
          <a:xfrm>
            <a:off x="6846476" y="1085600"/>
            <a:ext cx="635700" cy="63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46"/>
          <p:cNvGrpSpPr/>
          <p:nvPr/>
        </p:nvGrpSpPr>
        <p:grpSpPr>
          <a:xfrm>
            <a:off x="4442198" y="1230435"/>
            <a:ext cx="259605" cy="346024"/>
            <a:chOff x="5194002" y="1511297"/>
            <a:chExt cx="259605" cy="346024"/>
          </a:xfrm>
        </p:grpSpPr>
        <p:sp>
          <p:nvSpPr>
            <p:cNvPr id="353" name="Google Shape;353;p46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6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6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6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52;p46">
            <a:extLst>
              <a:ext uri="{FF2B5EF4-FFF2-40B4-BE49-F238E27FC236}">
                <a16:creationId xmlns:a16="http://schemas.microsoft.com/office/drawing/2014/main" id="{9AD36E85-FE39-4247-A5F9-73B4FDA194E1}"/>
              </a:ext>
            </a:extLst>
          </p:cNvPr>
          <p:cNvGrpSpPr/>
          <p:nvPr/>
        </p:nvGrpSpPr>
        <p:grpSpPr>
          <a:xfrm>
            <a:off x="3104514" y="3068263"/>
            <a:ext cx="259605" cy="346024"/>
            <a:chOff x="5194002" y="1511297"/>
            <a:chExt cx="259605" cy="346024"/>
          </a:xfrm>
        </p:grpSpPr>
        <p:sp>
          <p:nvSpPr>
            <p:cNvPr id="48" name="Google Shape;353;p46">
              <a:extLst>
                <a:ext uri="{FF2B5EF4-FFF2-40B4-BE49-F238E27FC236}">
                  <a16:creationId xmlns:a16="http://schemas.microsoft.com/office/drawing/2014/main" id="{7665593B-D3DB-4201-A3D8-A3F053A8EEDC}"/>
                </a:ext>
              </a:extLst>
            </p:cNvPr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54;p46">
              <a:extLst>
                <a:ext uri="{FF2B5EF4-FFF2-40B4-BE49-F238E27FC236}">
                  <a16:creationId xmlns:a16="http://schemas.microsoft.com/office/drawing/2014/main" id="{3332B247-BA64-4D55-A7A2-8C408644AB4E}"/>
                </a:ext>
              </a:extLst>
            </p:cNvPr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5;p46">
              <a:extLst>
                <a:ext uri="{FF2B5EF4-FFF2-40B4-BE49-F238E27FC236}">
                  <a16:creationId xmlns:a16="http://schemas.microsoft.com/office/drawing/2014/main" id="{D35C0E45-7DB2-4259-BB0A-5EECCF24EB98}"/>
                </a:ext>
              </a:extLst>
            </p:cNvPr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6;p46">
              <a:extLst>
                <a:ext uri="{FF2B5EF4-FFF2-40B4-BE49-F238E27FC236}">
                  <a16:creationId xmlns:a16="http://schemas.microsoft.com/office/drawing/2014/main" id="{F6B1E0C7-453D-4A40-9171-8EB094A3B2A2}"/>
                </a:ext>
              </a:extLst>
            </p:cNvPr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352;p46">
            <a:extLst>
              <a:ext uri="{FF2B5EF4-FFF2-40B4-BE49-F238E27FC236}">
                <a16:creationId xmlns:a16="http://schemas.microsoft.com/office/drawing/2014/main" id="{655652F3-CD23-4370-B83E-5862DD9850F3}"/>
              </a:ext>
            </a:extLst>
          </p:cNvPr>
          <p:cNvGrpSpPr/>
          <p:nvPr/>
        </p:nvGrpSpPr>
        <p:grpSpPr>
          <a:xfrm>
            <a:off x="5696841" y="3068263"/>
            <a:ext cx="259605" cy="346024"/>
            <a:chOff x="5194002" y="1511297"/>
            <a:chExt cx="259605" cy="346024"/>
          </a:xfrm>
        </p:grpSpPr>
        <p:sp>
          <p:nvSpPr>
            <p:cNvPr id="53" name="Google Shape;353;p46">
              <a:extLst>
                <a:ext uri="{FF2B5EF4-FFF2-40B4-BE49-F238E27FC236}">
                  <a16:creationId xmlns:a16="http://schemas.microsoft.com/office/drawing/2014/main" id="{4C3D1214-2316-4508-B809-1DC56F61702F}"/>
                </a:ext>
              </a:extLst>
            </p:cNvPr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4;p46">
              <a:extLst>
                <a:ext uri="{FF2B5EF4-FFF2-40B4-BE49-F238E27FC236}">
                  <a16:creationId xmlns:a16="http://schemas.microsoft.com/office/drawing/2014/main" id="{E68DF417-FBD8-4FEE-9043-FCE4A4B81C0D}"/>
                </a:ext>
              </a:extLst>
            </p:cNvPr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5;p46">
              <a:extLst>
                <a:ext uri="{FF2B5EF4-FFF2-40B4-BE49-F238E27FC236}">
                  <a16:creationId xmlns:a16="http://schemas.microsoft.com/office/drawing/2014/main" id="{34D34B77-53B0-4570-944E-ABE9EDE78653}"/>
                </a:ext>
              </a:extLst>
            </p:cNvPr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6;p46">
              <a:extLst>
                <a:ext uri="{FF2B5EF4-FFF2-40B4-BE49-F238E27FC236}">
                  <a16:creationId xmlns:a16="http://schemas.microsoft.com/office/drawing/2014/main" id="{2CA2DD02-9F40-496C-9929-F9BF5B6F01C1}"/>
                </a:ext>
              </a:extLst>
            </p:cNvPr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352;p46">
            <a:extLst>
              <a:ext uri="{FF2B5EF4-FFF2-40B4-BE49-F238E27FC236}">
                <a16:creationId xmlns:a16="http://schemas.microsoft.com/office/drawing/2014/main" id="{86E65B2D-2364-4D85-BB3C-17E7BC03A6AE}"/>
              </a:ext>
            </a:extLst>
          </p:cNvPr>
          <p:cNvGrpSpPr/>
          <p:nvPr/>
        </p:nvGrpSpPr>
        <p:grpSpPr>
          <a:xfrm>
            <a:off x="7034523" y="1230435"/>
            <a:ext cx="259605" cy="346024"/>
            <a:chOff x="5194002" y="1511297"/>
            <a:chExt cx="259605" cy="346024"/>
          </a:xfrm>
        </p:grpSpPr>
        <p:sp>
          <p:nvSpPr>
            <p:cNvPr id="58" name="Google Shape;353;p46">
              <a:extLst>
                <a:ext uri="{FF2B5EF4-FFF2-40B4-BE49-F238E27FC236}">
                  <a16:creationId xmlns:a16="http://schemas.microsoft.com/office/drawing/2014/main" id="{E440D56D-5B57-4638-93AA-21C280B0DA66}"/>
                </a:ext>
              </a:extLst>
            </p:cNvPr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4;p46">
              <a:extLst>
                <a:ext uri="{FF2B5EF4-FFF2-40B4-BE49-F238E27FC236}">
                  <a16:creationId xmlns:a16="http://schemas.microsoft.com/office/drawing/2014/main" id="{9A9C1543-6846-4ED2-BD4A-C2FD068CDC11}"/>
                </a:ext>
              </a:extLst>
            </p:cNvPr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5;p46">
              <a:extLst>
                <a:ext uri="{FF2B5EF4-FFF2-40B4-BE49-F238E27FC236}">
                  <a16:creationId xmlns:a16="http://schemas.microsoft.com/office/drawing/2014/main" id="{E6F714B7-0F7E-48A0-8F71-713E9E9DBF22}"/>
                </a:ext>
              </a:extLst>
            </p:cNvPr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6;p46">
              <a:extLst>
                <a:ext uri="{FF2B5EF4-FFF2-40B4-BE49-F238E27FC236}">
                  <a16:creationId xmlns:a16="http://schemas.microsoft.com/office/drawing/2014/main" id="{FD9A9820-4FB2-4D3B-8BF7-16D76C3B0269}"/>
                </a:ext>
              </a:extLst>
            </p:cNvPr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352;p46">
            <a:extLst>
              <a:ext uri="{FF2B5EF4-FFF2-40B4-BE49-F238E27FC236}">
                <a16:creationId xmlns:a16="http://schemas.microsoft.com/office/drawing/2014/main" id="{FDE959AB-0F52-4ACD-A2A7-F6011F087BC7}"/>
              </a:ext>
            </a:extLst>
          </p:cNvPr>
          <p:cNvGrpSpPr/>
          <p:nvPr/>
        </p:nvGrpSpPr>
        <p:grpSpPr>
          <a:xfrm>
            <a:off x="1849871" y="1222854"/>
            <a:ext cx="259605" cy="346024"/>
            <a:chOff x="5194002" y="1511297"/>
            <a:chExt cx="259605" cy="346024"/>
          </a:xfrm>
        </p:grpSpPr>
        <p:sp>
          <p:nvSpPr>
            <p:cNvPr id="63" name="Google Shape;353;p46">
              <a:extLst>
                <a:ext uri="{FF2B5EF4-FFF2-40B4-BE49-F238E27FC236}">
                  <a16:creationId xmlns:a16="http://schemas.microsoft.com/office/drawing/2014/main" id="{E8DCA92F-FA7C-4C63-B44B-89AB7524FBB4}"/>
                </a:ext>
              </a:extLst>
            </p:cNvPr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54;p46">
              <a:extLst>
                <a:ext uri="{FF2B5EF4-FFF2-40B4-BE49-F238E27FC236}">
                  <a16:creationId xmlns:a16="http://schemas.microsoft.com/office/drawing/2014/main" id="{69CAF46A-36C6-40B9-9E37-F70487F5FE17}"/>
                </a:ext>
              </a:extLst>
            </p:cNvPr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55;p46">
              <a:extLst>
                <a:ext uri="{FF2B5EF4-FFF2-40B4-BE49-F238E27FC236}">
                  <a16:creationId xmlns:a16="http://schemas.microsoft.com/office/drawing/2014/main" id="{EC24D174-0606-407E-A5EF-31404EAA28D8}"/>
                </a:ext>
              </a:extLst>
            </p:cNvPr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56;p46">
              <a:extLst>
                <a:ext uri="{FF2B5EF4-FFF2-40B4-BE49-F238E27FC236}">
                  <a16:creationId xmlns:a16="http://schemas.microsoft.com/office/drawing/2014/main" id="{6A29D8F8-371E-42FF-850F-EB564445D719}"/>
                </a:ext>
              </a:extLst>
            </p:cNvPr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(index produto)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716A85-35BD-4199-7A52-0885A2E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E20B9C-ED3E-D513-135E-608F09AA4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348" y="1046256"/>
            <a:ext cx="4063153" cy="3959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458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(classe empresa)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716A85-35BD-4199-7A52-0885A2E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631BED-696A-AD39-A973-482D497D0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133" y="1115266"/>
            <a:ext cx="3829584" cy="3858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910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(</a:t>
            </a:r>
            <a:r>
              <a:rPr lang="pt-BR" dirty="0" err="1"/>
              <a:t>controller</a:t>
            </a:r>
            <a:r>
              <a:rPr lang="pt-BR" dirty="0"/>
              <a:t> empresa)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716A85-35BD-4199-7A52-0885A2E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F2D9F7-B7AF-E0F9-97E4-AF23D3084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667" y="1046256"/>
            <a:ext cx="3354515" cy="3938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854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(</a:t>
            </a:r>
            <a:r>
              <a:rPr lang="pt-BR" dirty="0" err="1"/>
              <a:t>controller</a:t>
            </a:r>
            <a:r>
              <a:rPr lang="pt-BR" dirty="0"/>
              <a:t> empresa)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716A85-35BD-4199-7A52-0885A2E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A002BD-84D1-4996-ADCF-84CDF242B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386" y="1206209"/>
            <a:ext cx="3937227" cy="3725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1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(</a:t>
            </a:r>
            <a:r>
              <a:rPr lang="pt-BR" dirty="0" err="1"/>
              <a:t>create</a:t>
            </a:r>
            <a:r>
              <a:rPr lang="pt-BR" dirty="0"/>
              <a:t> empresa)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716A85-35BD-4199-7A52-0885A2E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7A1278-E404-43ED-BD92-E4D902254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70" y="1269377"/>
            <a:ext cx="5575660" cy="3408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937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(delete empresa)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716A85-35BD-4199-7A52-0885A2E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A17677-A830-5D3B-B959-28A37A9A8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62" y="1696634"/>
            <a:ext cx="7173326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5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(update empresa)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716A85-35BD-4199-7A52-0885A2E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D7E2BD-606E-67D5-609B-CE84A5DF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06" y="1115266"/>
            <a:ext cx="5850587" cy="3687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974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(index empresa)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716A85-35BD-4199-7A52-0885A2E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E79E14-43D4-D238-3C7E-285E2E17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544" y="1046256"/>
            <a:ext cx="4746762" cy="3986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6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(classe cliente)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716A85-35BD-4199-7A52-0885A2E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D714873-5760-6273-37AF-CE75AF989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8" y="1163782"/>
            <a:ext cx="3719583" cy="3903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821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(</a:t>
            </a:r>
            <a:r>
              <a:rPr lang="pt-BR" dirty="0" err="1"/>
              <a:t>controller</a:t>
            </a:r>
            <a:r>
              <a:rPr lang="pt-BR" dirty="0"/>
              <a:t> cliente)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716A85-35BD-4199-7A52-0885A2E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AFE89B-5DCE-1BF7-0358-A9ACC97C1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756" y="1046256"/>
            <a:ext cx="3528338" cy="4028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961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>
            <a:spLocks noGrp="1"/>
          </p:cNvSpPr>
          <p:nvPr>
            <p:ph type="title"/>
          </p:nvPr>
        </p:nvSpPr>
        <p:spPr>
          <a:xfrm>
            <a:off x="2844896" y="985234"/>
            <a:ext cx="7974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16" name="Google Shape;216;p40"/>
          <p:cNvSpPr txBox="1">
            <a:spLocks noGrp="1"/>
          </p:cNvSpPr>
          <p:nvPr>
            <p:ph type="title" idx="2"/>
          </p:nvPr>
        </p:nvSpPr>
        <p:spPr>
          <a:xfrm>
            <a:off x="710100" y="304798"/>
            <a:ext cx="77238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SUMARIO </a:t>
            </a:r>
            <a:endParaRPr dirty="0"/>
          </a:p>
        </p:txBody>
      </p:sp>
      <p:sp>
        <p:nvSpPr>
          <p:cNvPr id="217" name="Google Shape;217;p40"/>
          <p:cNvSpPr txBox="1">
            <a:spLocks noGrp="1"/>
          </p:cNvSpPr>
          <p:nvPr>
            <p:ph type="subTitle" idx="3"/>
          </p:nvPr>
        </p:nvSpPr>
        <p:spPr>
          <a:xfrm>
            <a:off x="3783350" y="995434"/>
            <a:ext cx="40452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Definição do Problema</a:t>
            </a:r>
            <a:endParaRPr dirty="0"/>
          </a:p>
        </p:txBody>
      </p:sp>
      <p:sp>
        <p:nvSpPr>
          <p:cNvPr id="220" name="Google Shape;220;p40"/>
          <p:cNvSpPr txBox="1">
            <a:spLocks noGrp="1"/>
          </p:cNvSpPr>
          <p:nvPr>
            <p:ph type="title" idx="5"/>
          </p:nvPr>
        </p:nvSpPr>
        <p:spPr>
          <a:xfrm>
            <a:off x="2844896" y="1453297"/>
            <a:ext cx="7974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221" name="Google Shape;221;p40"/>
          <p:cNvSpPr txBox="1">
            <a:spLocks noGrp="1"/>
          </p:cNvSpPr>
          <p:nvPr>
            <p:ph type="subTitle" idx="6"/>
          </p:nvPr>
        </p:nvSpPr>
        <p:spPr>
          <a:xfrm>
            <a:off x="3783350" y="1463507"/>
            <a:ext cx="40452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Público Alvo</a:t>
            </a:r>
            <a:endParaRPr dirty="0"/>
          </a:p>
        </p:txBody>
      </p:sp>
      <p:sp>
        <p:nvSpPr>
          <p:cNvPr id="223" name="Google Shape;223;p40"/>
          <p:cNvSpPr txBox="1">
            <a:spLocks noGrp="1"/>
          </p:cNvSpPr>
          <p:nvPr>
            <p:ph type="title" idx="8"/>
          </p:nvPr>
        </p:nvSpPr>
        <p:spPr>
          <a:xfrm>
            <a:off x="2844896" y="1908661"/>
            <a:ext cx="7974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224" name="Google Shape;224;p40"/>
          <p:cNvSpPr txBox="1">
            <a:spLocks noGrp="1"/>
          </p:cNvSpPr>
          <p:nvPr>
            <p:ph type="subTitle" idx="9"/>
          </p:nvPr>
        </p:nvSpPr>
        <p:spPr>
          <a:xfrm>
            <a:off x="3783350" y="1918879"/>
            <a:ext cx="40452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Proposta de Solução</a:t>
            </a:r>
            <a:endParaRPr dirty="0"/>
          </a:p>
        </p:txBody>
      </p:sp>
      <p:sp>
        <p:nvSpPr>
          <p:cNvPr id="226" name="Google Shape;226;p40"/>
          <p:cNvSpPr txBox="1">
            <a:spLocks noGrp="1"/>
          </p:cNvSpPr>
          <p:nvPr>
            <p:ph type="title" idx="14"/>
          </p:nvPr>
        </p:nvSpPr>
        <p:spPr>
          <a:xfrm>
            <a:off x="2838546" y="2376725"/>
            <a:ext cx="7974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227" name="Google Shape;227;p40"/>
          <p:cNvSpPr txBox="1">
            <a:spLocks noGrp="1"/>
          </p:cNvSpPr>
          <p:nvPr>
            <p:ph type="subTitle" idx="15"/>
          </p:nvPr>
        </p:nvSpPr>
        <p:spPr>
          <a:xfrm>
            <a:off x="3777000" y="2386989"/>
            <a:ext cx="40452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Concorrência</a:t>
            </a:r>
            <a:endParaRPr dirty="0"/>
          </a:p>
        </p:txBody>
      </p:sp>
      <p:sp>
        <p:nvSpPr>
          <p:cNvPr id="229" name="Google Shape;229;p40"/>
          <p:cNvSpPr txBox="1">
            <a:spLocks noGrp="1"/>
          </p:cNvSpPr>
          <p:nvPr>
            <p:ph type="title" idx="17"/>
          </p:nvPr>
        </p:nvSpPr>
        <p:spPr>
          <a:xfrm>
            <a:off x="2844896" y="2838439"/>
            <a:ext cx="7974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230" name="Google Shape;230;p40"/>
          <p:cNvSpPr txBox="1">
            <a:spLocks noGrp="1"/>
          </p:cNvSpPr>
          <p:nvPr>
            <p:ph type="subTitle" idx="18"/>
          </p:nvPr>
        </p:nvSpPr>
        <p:spPr>
          <a:xfrm>
            <a:off x="3783350" y="2848711"/>
            <a:ext cx="40452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Modelos de receita</a:t>
            </a:r>
            <a:endParaRPr dirty="0"/>
          </a:p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3">
            <a:alphaModFix/>
          </a:blip>
          <a:srcRect l="39098" t="5144" b="13189"/>
          <a:stretch/>
        </p:blipFill>
        <p:spPr>
          <a:xfrm flipH="1">
            <a:off x="-3326" y="0"/>
            <a:ext cx="2551076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9;p40">
            <a:extLst>
              <a:ext uri="{FF2B5EF4-FFF2-40B4-BE49-F238E27FC236}">
                <a16:creationId xmlns:a16="http://schemas.microsoft.com/office/drawing/2014/main" id="{1557301E-53A9-E8A3-55A7-804DCFDC1BA3}"/>
              </a:ext>
            </a:extLst>
          </p:cNvPr>
          <p:cNvSpPr txBox="1">
            <a:spLocks/>
          </p:cNvSpPr>
          <p:nvPr/>
        </p:nvSpPr>
        <p:spPr>
          <a:xfrm>
            <a:off x="2844896" y="3298304"/>
            <a:ext cx="797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33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en" dirty="0"/>
              <a:t>6</a:t>
            </a:r>
          </a:p>
        </p:txBody>
      </p:sp>
      <p:sp>
        <p:nvSpPr>
          <p:cNvPr id="4" name="Google Shape;230;p40">
            <a:extLst>
              <a:ext uri="{FF2B5EF4-FFF2-40B4-BE49-F238E27FC236}">
                <a16:creationId xmlns:a16="http://schemas.microsoft.com/office/drawing/2014/main" id="{5BF22715-6EFD-6E10-6802-907E908419CB}"/>
              </a:ext>
            </a:extLst>
          </p:cNvPr>
          <p:cNvSpPr txBox="1">
            <a:spLocks/>
          </p:cNvSpPr>
          <p:nvPr/>
        </p:nvSpPr>
        <p:spPr>
          <a:xfrm>
            <a:off x="3783350" y="3308576"/>
            <a:ext cx="4045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la Gothic One"/>
              <a:buNone/>
              <a:defRPr sz="2200" b="1" i="0" u="none" strike="noStrike" cap="none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pt-BR" dirty="0"/>
              <a:t>Arquitetura da Solução</a:t>
            </a:r>
          </a:p>
        </p:txBody>
      </p:sp>
      <p:sp>
        <p:nvSpPr>
          <p:cNvPr id="6" name="Google Shape;229;p40">
            <a:extLst>
              <a:ext uri="{FF2B5EF4-FFF2-40B4-BE49-F238E27FC236}">
                <a16:creationId xmlns:a16="http://schemas.microsoft.com/office/drawing/2014/main" id="{76FE95E1-3854-AB91-D3F8-EFC163E0FBB1}"/>
              </a:ext>
            </a:extLst>
          </p:cNvPr>
          <p:cNvSpPr txBox="1">
            <a:spLocks/>
          </p:cNvSpPr>
          <p:nvPr/>
        </p:nvSpPr>
        <p:spPr>
          <a:xfrm>
            <a:off x="2844896" y="3727794"/>
            <a:ext cx="797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33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en" dirty="0"/>
              <a:t>7</a:t>
            </a:r>
          </a:p>
        </p:txBody>
      </p:sp>
      <p:sp>
        <p:nvSpPr>
          <p:cNvPr id="8" name="Google Shape;230;p40">
            <a:extLst>
              <a:ext uri="{FF2B5EF4-FFF2-40B4-BE49-F238E27FC236}">
                <a16:creationId xmlns:a16="http://schemas.microsoft.com/office/drawing/2014/main" id="{58AA8C6C-7426-7A48-6697-758785D95C9B}"/>
              </a:ext>
            </a:extLst>
          </p:cNvPr>
          <p:cNvSpPr txBox="1">
            <a:spLocks/>
          </p:cNvSpPr>
          <p:nvPr/>
        </p:nvSpPr>
        <p:spPr>
          <a:xfrm>
            <a:off x="3783350" y="3738066"/>
            <a:ext cx="4045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la Gothic One"/>
              <a:buNone/>
              <a:defRPr sz="2200" b="1" i="0" u="none" strike="noStrike" cap="none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pt-BR" dirty="0"/>
              <a:t>Tecnologias</a:t>
            </a:r>
          </a:p>
        </p:txBody>
      </p:sp>
      <p:sp>
        <p:nvSpPr>
          <p:cNvPr id="10" name="Google Shape;229;p40">
            <a:extLst>
              <a:ext uri="{FF2B5EF4-FFF2-40B4-BE49-F238E27FC236}">
                <a16:creationId xmlns:a16="http://schemas.microsoft.com/office/drawing/2014/main" id="{A67C3E10-294D-5227-B942-75F95BF5C594}"/>
              </a:ext>
            </a:extLst>
          </p:cNvPr>
          <p:cNvSpPr txBox="1">
            <a:spLocks/>
          </p:cNvSpPr>
          <p:nvPr/>
        </p:nvSpPr>
        <p:spPr>
          <a:xfrm>
            <a:off x="2835942" y="4191004"/>
            <a:ext cx="797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33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en" dirty="0"/>
              <a:t>8</a:t>
            </a:r>
          </a:p>
        </p:txBody>
      </p:sp>
      <p:sp>
        <p:nvSpPr>
          <p:cNvPr id="12" name="Google Shape;230;p40">
            <a:extLst>
              <a:ext uri="{FF2B5EF4-FFF2-40B4-BE49-F238E27FC236}">
                <a16:creationId xmlns:a16="http://schemas.microsoft.com/office/drawing/2014/main" id="{3317487D-EFC9-D78A-51DD-7A58E5F8112C}"/>
              </a:ext>
            </a:extLst>
          </p:cNvPr>
          <p:cNvSpPr txBox="1">
            <a:spLocks/>
          </p:cNvSpPr>
          <p:nvPr/>
        </p:nvSpPr>
        <p:spPr>
          <a:xfrm>
            <a:off x="3774396" y="4208203"/>
            <a:ext cx="4045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la Gothic One"/>
              <a:buNone/>
              <a:defRPr sz="2200" b="1" i="0" u="none" strike="noStrike" cap="none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pt-BR" dirty="0"/>
              <a:t>Funcionalidade principal (Core)</a:t>
            </a:r>
          </a:p>
        </p:txBody>
      </p:sp>
      <p:sp>
        <p:nvSpPr>
          <p:cNvPr id="3" name="Google Shape;229;p40">
            <a:extLst>
              <a:ext uri="{FF2B5EF4-FFF2-40B4-BE49-F238E27FC236}">
                <a16:creationId xmlns:a16="http://schemas.microsoft.com/office/drawing/2014/main" id="{A5F9579A-C37E-905A-F080-E208FF5B3BC3}"/>
              </a:ext>
            </a:extLst>
          </p:cNvPr>
          <p:cNvSpPr txBox="1">
            <a:spLocks/>
          </p:cNvSpPr>
          <p:nvPr/>
        </p:nvSpPr>
        <p:spPr>
          <a:xfrm>
            <a:off x="2835942" y="4611786"/>
            <a:ext cx="797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33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io"/>
              <a:buNone/>
              <a:defRPr sz="2000" b="1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en" dirty="0"/>
              <a:t>9</a:t>
            </a:r>
          </a:p>
        </p:txBody>
      </p:sp>
      <p:sp>
        <p:nvSpPr>
          <p:cNvPr id="5" name="Google Shape;230;p40">
            <a:extLst>
              <a:ext uri="{FF2B5EF4-FFF2-40B4-BE49-F238E27FC236}">
                <a16:creationId xmlns:a16="http://schemas.microsoft.com/office/drawing/2014/main" id="{7AEBB469-D2E3-F9D9-3305-659804DFA2BC}"/>
              </a:ext>
            </a:extLst>
          </p:cNvPr>
          <p:cNvSpPr txBox="1">
            <a:spLocks/>
          </p:cNvSpPr>
          <p:nvPr/>
        </p:nvSpPr>
        <p:spPr>
          <a:xfrm>
            <a:off x="3774396" y="4622058"/>
            <a:ext cx="4045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la Gothic One"/>
              <a:buNone/>
              <a:defRPr sz="2200" b="1" i="0" u="none" strike="noStrike" cap="none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pt-BR" dirty="0"/>
              <a:t>CRUD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(</a:t>
            </a:r>
            <a:r>
              <a:rPr lang="pt-BR" dirty="0" err="1"/>
              <a:t>controller</a:t>
            </a:r>
            <a:r>
              <a:rPr lang="pt-BR" dirty="0"/>
              <a:t> cliente)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716A85-35BD-4199-7A52-0885A2E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1DD0202-A5DD-097A-06C0-1CF35303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13" y="1115266"/>
            <a:ext cx="4112573" cy="3795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32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(</a:t>
            </a:r>
            <a:r>
              <a:rPr lang="pt-BR" dirty="0" err="1"/>
              <a:t>create</a:t>
            </a:r>
            <a:r>
              <a:rPr lang="pt-BR" dirty="0"/>
              <a:t> cliente)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716A85-35BD-4199-7A52-0885A2E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F2C7DE-799C-F767-1762-701DC56B1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35" y="1115266"/>
            <a:ext cx="4973129" cy="3834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02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(delete cliente)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716A85-35BD-4199-7A52-0885A2E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93ECB2-539D-527A-90BE-F71ECA0E1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10" y="1290458"/>
            <a:ext cx="7192379" cy="2562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298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(update cliente)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716A85-35BD-4199-7A52-0885A2E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86016B-3511-4F40-C020-3F0A03F20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108" y="1115266"/>
            <a:ext cx="4543634" cy="381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5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 (index cliente)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716A85-35BD-4199-7A52-0885A2E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335A31F-FB41-9CD4-A682-B9D051C00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157" y="1115266"/>
            <a:ext cx="3835686" cy="385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7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69"/>
          <p:cNvSpPr txBox="1">
            <a:spLocks noGrp="1"/>
          </p:cNvSpPr>
          <p:nvPr>
            <p:ph type="ctrTitle"/>
          </p:nvPr>
        </p:nvSpPr>
        <p:spPr>
          <a:xfrm>
            <a:off x="2642550" y="273685"/>
            <a:ext cx="3858900" cy="3670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 pela atenção!</a:t>
            </a:r>
            <a:endParaRPr dirty="0"/>
          </a:p>
        </p:txBody>
      </p:sp>
      <p:pic>
        <p:nvPicPr>
          <p:cNvPr id="998" name="Google Shape;998;p69"/>
          <p:cNvPicPr preferRelativeResize="0"/>
          <p:nvPr/>
        </p:nvPicPr>
        <p:blipFill rotWithShape="1">
          <a:blip r:embed="rId3">
            <a:alphaModFix/>
          </a:blip>
          <a:srcRect l="24452" t="30119" r="24457" b="28428"/>
          <a:stretch/>
        </p:blipFill>
        <p:spPr>
          <a:xfrm flipH="1">
            <a:off x="-186418" y="-32200"/>
            <a:ext cx="2786724" cy="226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69"/>
          <p:cNvPicPr preferRelativeResize="0"/>
          <p:nvPr/>
        </p:nvPicPr>
        <p:blipFill rotWithShape="1">
          <a:blip r:embed="rId4">
            <a:alphaModFix/>
          </a:blip>
          <a:srcRect r="73937" b="62868"/>
          <a:stretch/>
        </p:blipFill>
        <p:spPr>
          <a:xfrm rot="10800000" flipH="1">
            <a:off x="277913" y="3516750"/>
            <a:ext cx="1946875" cy="170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69"/>
          <p:cNvPicPr preferRelativeResize="0"/>
          <p:nvPr/>
        </p:nvPicPr>
        <p:blipFill rotWithShape="1">
          <a:blip r:embed="rId4">
            <a:alphaModFix/>
          </a:blip>
          <a:srcRect t="51286" r="79584"/>
          <a:stretch/>
        </p:blipFill>
        <p:spPr>
          <a:xfrm rot="5400000">
            <a:off x="238838" y="1941586"/>
            <a:ext cx="1275827" cy="18699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5F1C689A-8C27-40A3-B21D-E2A83016A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C240B4-0BE3-4E50-9774-C51CF66CC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913" y="4123765"/>
            <a:ext cx="3924848" cy="540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710025" y="410556"/>
            <a:ext cx="77238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Definição do Problema</a:t>
            </a:r>
          </a:p>
        </p:txBody>
      </p:sp>
      <p:sp>
        <p:nvSpPr>
          <p:cNvPr id="247" name="Google Shape;247;p42"/>
          <p:cNvSpPr txBox="1">
            <a:spLocks noGrp="1"/>
          </p:cNvSpPr>
          <p:nvPr>
            <p:ph type="body" idx="1"/>
          </p:nvPr>
        </p:nvSpPr>
        <p:spPr>
          <a:xfrm>
            <a:off x="941625" y="1696634"/>
            <a:ext cx="5270916" cy="23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O problema que nosso projeto visa solucionar no ramo de cosméticos envolve três desafios principais: O primeiro é a falta de engajamento do cliente em buscar informações e produtos específicos, considerando que o mercado é extremamente grande. O segundo desafio é a falta da localização para achar esses produtos. Por fim, enfrentamos a intensa concorrência nas vendas. Dado que o setor é altamente competitivo, isso nos pressiona a buscar constantemente estratégias melhores para nos destacarmos no mercado.</a:t>
            </a:r>
          </a:p>
        </p:txBody>
      </p:sp>
      <p:pic>
        <p:nvPicPr>
          <p:cNvPr id="248" name="Google Shape;248;p42"/>
          <p:cNvPicPr preferRelativeResize="0"/>
          <p:nvPr/>
        </p:nvPicPr>
        <p:blipFill rotWithShape="1">
          <a:blip r:embed="rId3">
            <a:alphaModFix/>
          </a:blip>
          <a:srcRect l="24452" t="30119" r="24457" b="28428"/>
          <a:stretch/>
        </p:blipFill>
        <p:spPr>
          <a:xfrm>
            <a:off x="6585875" y="-32200"/>
            <a:ext cx="2786724" cy="226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>
            <a:spLocks noGrp="1"/>
          </p:cNvSpPr>
          <p:nvPr>
            <p:ph type="title"/>
          </p:nvPr>
        </p:nvSpPr>
        <p:spPr>
          <a:xfrm>
            <a:off x="4166275" y="580345"/>
            <a:ext cx="4160400" cy="2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Público Alvo</a:t>
            </a:r>
          </a:p>
        </p:txBody>
      </p:sp>
      <p:pic>
        <p:nvPicPr>
          <p:cNvPr id="240" name="Google Shape;240;p41"/>
          <p:cNvPicPr preferRelativeResize="0"/>
          <p:nvPr/>
        </p:nvPicPr>
        <p:blipFill rotWithShape="1">
          <a:blip r:embed="rId3">
            <a:alphaModFix/>
          </a:blip>
          <a:srcRect l="20231" t="27408" r="20231" b="27408"/>
          <a:stretch/>
        </p:blipFill>
        <p:spPr>
          <a:xfrm>
            <a:off x="1010000" y="1562101"/>
            <a:ext cx="2660803" cy="201932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1"/>
          <p:cNvSpPr txBox="1">
            <a:spLocks noGrp="1"/>
          </p:cNvSpPr>
          <p:nvPr>
            <p:ph type="subTitle" idx="1"/>
          </p:nvPr>
        </p:nvSpPr>
        <p:spPr>
          <a:xfrm>
            <a:off x="4166275" y="3254275"/>
            <a:ext cx="41604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Lojas especializadas em produtos cosméticos.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4B759DE-F593-4C78-8406-E1004431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1624" y="1165412"/>
            <a:ext cx="5387457" cy="2862822"/>
          </a:xfrm>
        </p:spPr>
        <p:txBody>
          <a:bodyPr/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Será um sistema de consulta e busca, que auxiliará o público-alvo na busca de produtos cosméticos que melhor se identifiquem com as categorias desejadas por ele (foco, cor, tipo de pele, clima, etc.), listando os produtos desejados de forma precisa e rápida. Essas buscas abrangerão clientes híbridos e digitais, já que o sistema estará disponível tanto no site quanto no aplicativo para vendas online, além de estar integrado em totens nas lojas físicas. Isso ajudará as lojas físicas a oferecerem assistência e venda dos produtos de forma mais eficiente, mostrando quantidade, especificações e detalhes, o que pode reduzir a necessidade de funcionários para assistência e aumentar a precisão das buscas para os clientes.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Solução</a:t>
            </a:r>
            <a:br>
              <a:rPr lang="pt-BR" dirty="0"/>
            </a:br>
            <a:endParaRPr lang="pt-BR" dirty="0"/>
          </a:p>
        </p:txBody>
      </p:sp>
      <p:pic>
        <p:nvPicPr>
          <p:cNvPr id="4" name="Google Shape;269;p44">
            <a:extLst>
              <a:ext uri="{FF2B5EF4-FFF2-40B4-BE49-F238E27FC236}">
                <a16:creationId xmlns:a16="http://schemas.microsoft.com/office/drawing/2014/main" id="{7DCBD98A-8DDA-4C6E-ADB7-19E67117FBC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51286" r="79584"/>
          <a:stretch/>
        </p:blipFill>
        <p:spPr>
          <a:xfrm rot="16200000">
            <a:off x="7395537" y="1482837"/>
            <a:ext cx="1485901" cy="2177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241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/>
          <p:nvPr/>
        </p:nvSpPr>
        <p:spPr>
          <a:xfrm>
            <a:off x="6770325" y="1510350"/>
            <a:ext cx="833100" cy="833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45"/>
          <p:cNvSpPr/>
          <p:nvPr/>
        </p:nvSpPr>
        <p:spPr>
          <a:xfrm>
            <a:off x="4155450" y="1510350"/>
            <a:ext cx="833100" cy="833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85" name="Google Shape;285;p45"/>
          <p:cNvSpPr txBox="1">
            <a:spLocks noGrp="1"/>
          </p:cNvSpPr>
          <p:nvPr>
            <p:ph type="subTitle" idx="1"/>
          </p:nvPr>
        </p:nvSpPr>
        <p:spPr>
          <a:xfrm>
            <a:off x="3406650" y="3061000"/>
            <a:ext cx="23307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Beleza na web. </a:t>
            </a:r>
          </a:p>
        </p:txBody>
      </p:sp>
      <p:sp>
        <p:nvSpPr>
          <p:cNvPr id="286" name="Google Shape;286;p45"/>
          <p:cNvSpPr txBox="1">
            <a:spLocks noGrp="1"/>
          </p:cNvSpPr>
          <p:nvPr>
            <p:ph type="subTitle" idx="2"/>
          </p:nvPr>
        </p:nvSpPr>
        <p:spPr>
          <a:xfrm>
            <a:off x="6021525" y="3061000"/>
            <a:ext cx="23307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Mercados, Conveniências, perfumarias e farmácias que possuem seções de cosméticos.</a:t>
            </a:r>
          </a:p>
        </p:txBody>
      </p:sp>
      <p:sp>
        <p:nvSpPr>
          <p:cNvPr id="287" name="Google Shape;287;p45"/>
          <p:cNvSpPr txBox="1">
            <a:spLocks noGrp="1"/>
          </p:cNvSpPr>
          <p:nvPr>
            <p:ph type="subTitle" idx="3"/>
          </p:nvPr>
        </p:nvSpPr>
        <p:spPr>
          <a:xfrm>
            <a:off x="3406650" y="2539300"/>
            <a:ext cx="2330700" cy="4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DIRETOS:</a:t>
            </a:r>
            <a:endParaRPr dirty="0"/>
          </a:p>
        </p:txBody>
      </p:sp>
      <p:sp>
        <p:nvSpPr>
          <p:cNvPr id="288" name="Google Shape;288;p45"/>
          <p:cNvSpPr txBox="1">
            <a:spLocks noGrp="1"/>
          </p:cNvSpPr>
          <p:nvPr>
            <p:ph type="subTitle" idx="4"/>
          </p:nvPr>
        </p:nvSpPr>
        <p:spPr>
          <a:xfrm>
            <a:off x="6021525" y="2539300"/>
            <a:ext cx="2330700" cy="4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INDIRETOS:</a:t>
            </a:r>
            <a:endParaRPr dirty="0"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710025" y="410556"/>
            <a:ext cx="77238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Concorrência</a:t>
            </a:r>
          </a:p>
        </p:txBody>
      </p:sp>
      <p:grpSp>
        <p:nvGrpSpPr>
          <p:cNvPr id="30" name="Google Shape;9600;p84">
            <a:extLst>
              <a:ext uri="{FF2B5EF4-FFF2-40B4-BE49-F238E27FC236}">
                <a16:creationId xmlns:a16="http://schemas.microsoft.com/office/drawing/2014/main" id="{30BEB1FF-241B-41FC-885C-8983C44387EE}"/>
              </a:ext>
            </a:extLst>
          </p:cNvPr>
          <p:cNvGrpSpPr/>
          <p:nvPr/>
        </p:nvGrpSpPr>
        <p:grpSpPr>
          <a:xfrm>
            <a:off x="4443246" y="1748586"/>
            <a:ext cx="257357" cy="356627"/>
            <a:chOff x="5377363" y="1516169"/>
            <a:chExt cx="257357" cy="356627"/>
          </a:xfrm>
          <a:solidFill>
            <a:schemeClr val="bg1"/>
          </a:solidFill>
        </p:grpSpPr>
        <p:sp>
          <p:nvSpPr>
            <p:cNvPr id="31" name="Google Shape;9601;p84">
              <a:extLst>
                <a:ext uri="{FF2B5EF4-FFF2-40B4-BE49-F238E27FC236}">
                  <a16:creationId xmlns:a16="http://schemas.microsoft.com/office/drawing/2014/main" id="{9E9E2BC2-310B-4464-BEC4-B7AD3C8C9330}"/>
                </a:ext>
              </a:extLst>
            </p:cNvPr>
            <p:cNvSpPr/>
            <p:nvPr/>
          </p:nvSpPr>
          <p:spPr>
            <a:xfrm>
              <a:off x="5377363" y="1516169"/>
              <a:ext cx="257357" cy="356627"/>
            </a:xfrm>
            <a:custGeom>
              <a:avLst/>
              <a:gdLst/>
              <a:ahLst/>
              <a:cxnLst/>
              <a:rect l="l" t="t" r="r" b="b"/>
              <a:pathLst>
                <a:path w="8086" h="11205" extrusionOk="0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2" name="Google Shape;9602;p84">
              <a:extLst>
                <a:ext uri="{FF2B5EF4-FFF2-40B4-BE49-F238E27FC236}">
                  <a16:creationId xmlns:a16="http://schemas.microsoft.com/office/drawing/2014/main" id="{DDF49E0F-D50F-4C71-B593-14EF17EC6670}"/>
                </a:ext>
              </a:extLst>
            </p:cNvPr>
            <p:cNvSpPr/>
            <p:nvPr/>
          </p:nvSpPr>
          <p:spPr>
            <a:xfrm>
              <a:off x="5501681" y="1538925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" name="Google Shape;9603;p84">
              <a:extLst>
                <a:ext uri="{FF2B5EF4-FFF2-40B4-BE49-F238E27FC236}">
                  <a16:creationId xmlns:a16="http://schemas.microsoft.com/office/drawing/2014/main" id="{83BF9A5A-83A6-4D3E-B203-F08B5571950E}"/>
                </a:ext>
              </a:extLst>
            </p:cNvPr>
            <p:cNvSpPr/>
            <p:nvPr/>
          </p:nvSpPr>
          <p:spPr>
            <a:xfrm>
              <a:off x="5401233" y="1560886"/>
              <a:ext cx="211112" cy="278554"/>
            </a:xfrm>
            <a:custGeom>
              <a:avLst/>
              <a:gdLst/>
              <a:ahLst/>
              <a:cxnLst/>
              <a:rect l="l" t="t" r="r" b="b"/>
              <a:pathLst>
                <a:path w="6633" h="8752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4" name="Google Shape;9604;p84">
              <a:extLst>
                <a:ext uri="{FF2B5EF4-FFF2-40B4-BE49-F238E27FC236}">
                  <a16:creationId xmlns:a16="http://schemas.microsoft.com/office/drawing/2014/main" id="{ACFBD8EB-42AB-44D9-8CA8-977F850F9D6F}"/>
                </a:ext>
              </a:extLst>
            </p:cNvPr>
            <p:cNvSpPr/>
            <p:nvPr/>
          </p:nvSpPr>
          <p:spPr>
            <a:xfrm>
              <a:off x="5434207" y="1672664"/>
              <a:ext cx="33387" cy="33387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5" name="Google Shape;9605;p84">
              <a:extLst>
                <a:ext uri="{FF2B5EF4-FFF2-40B4-BE49-F238E27FC236}">
                  <a16:creationId xmlns:a16="http://schemas.microsoft.com/office/drawing/2014/main" id="{60B2BEDD-5DA5-453A-A10B-6EF2C6C27B39}"/>
                </a:ext>
              </a:extLst>
            </p:cNvPr>
            <p:cNvSpPr/>
            <p:nvPr/>
          </p:nvSpPr>
          <p:spPr>
            <a:xfrm>
              <a:off x="5434207" y="172307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6" name="Google Shape;9606;p84">
              <a:extLst>
                <a:ext uri="{FF2B5EF4-FFF2-40B4-BE49-F238E27FC236}">
                  <a16:creationId xmlns:a16="http://schemas.microsoft.com/office/drawing/2014/main" id="{AAA77A12-D732-4535-A4F1-BDD484E995A4}"/>
                </a:ext>
              </a:extLst>
            </p:cNvPr>
            <p:cNvSpPr/>
            <p:nvPr/>
          </p:nvSpPr>
          <p:spPr>
            <a:xfrm>
              <a:off x="5434207" y="1773112"/>
              <a:ext cx="33387" cy="33355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7" name="Google Shape;9607;p84">
              <a:extLst>
                <a:ext uri="{FF2B5EF4-FFF2-40B4-BE49-F238E27FC236}">
                  <a16:creationId xmlns:a16="http://schemas.microsoft.com/office/drawing/2014/main" id="{46BF8947-1FA3-459F-A670-9C9DE355CF37}"/>
                </a:ext>
              </a:extLst>
            </p:cNvPr>
            <p:cNvSpPr/>
            <p:nvPr/>
          </p:nvSpPr>
          <p:spPr>
            <a:xfrm>
              <a:off x="5478924" y="1672664"/>
              <a:ext cx="60663" cy="10662"/>
            </a:xfrm>
            <a:custGeom>
              <a:avLst/>
              <a:gdLst/>
              <a:ahLst/>
              <a:cxnLst/>
              <a:rect l="l" t="t" r="r" b="b"/>
              <a:pathLst>
                <a:path w="1906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8" name="Google Shape;9608;p84">
              <a:extLst>
                <a:ext uri="{FF2B5EF4-FFF2-40B4-BE49-F238E27FC236}">
                  <a16:creationId xmlns:a16="http://schemas.microsoft.com/office/drawing/2014/main" id="{DA798490-59AC-4962-81B2-C945D9182252}"/>
                </a:ext>
              </a:extLst>
            </p:cNvPr>
            <p:cNvSpPr/>
            <p:nvPr/>
          </p:nvSpPr>
          <p:spPr>
            <a:xfrm>
              <a:off x="5478924" y="1695039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9" name="Google Shape;9609;p84">
              <a:extLst>
                <a:ext uri="{FF2B5EF4-FFF2-40B4-BE49-F238E27FC236}">
                  <a16:creationId xmlns:a16="http://schemas.microsoft.com/office/drawing/2014/main" id="{7155196C-C2FD-495A-9089-D6A807DC0CB8}"/>
                </a:ext>
              </a:extLst>
            </p:cNvPr>
            <p:cNvSpPr/>
            <p:nvPr/>
          </p:nvSpPr>
          <p:spPr>
            <a:xfrm>
              <a:off x="5478924" y="1723079"/>
              <a:ext cx="60663" cy="10248"/>
            </a:xfrm>
            <a:custGeom>
              <a:avLst/>
              <a:gdLst/>
              <a:ahLst/>
              <a:cxnLst/>
              <a:rect l="l" t="t" r="r" b="b"/>
              <a:pathLst>
                <a:path w="190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Google Shape;9610;p84">
              <a:extLst>
                <a:ext uri="{FF2B5EF4-FFF2-40B4-BE49-F238E27FC236}">
                  <a16:creationId xmlns:a16="http://schemas.microsoft.com/office/drawing/2014/main" id="{BD7AA3F3-8E75-47C3-B440-E2776970E1C0}"/>
                </a:ext>
              </a:extLst>
            </p:cNvPr>
            <p:cNvSpPr/>
            <p:nvPr/>
          </p:nvSpPr>
          <p:spPr>
            <a:xfrm>
              <a:off x="5478924" y="1745422"/>
              <a:ext cx="99716" cy="10280"/>
            </a:xfrm>
            <a:custGeom>
              <a:avLst/>
              <a:gdLst/>
              <a:ahLst/>
              <a:cxnLst/>
              <a:rect l="l" t="t" r="r" b="b"/>
              <a:pathLst>
                <a:path w="3133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1" name="Google Shape;9611;p84">
              <a:extLst>
                <a:ext uri="{FF2B5EF4-FFF2-40B4-BE49-F238E27FC236}">
                  <a16:creationId xmlns:a16="http://schemas.microsoft.com/office/drawing/2014/main" id="{0EAA7869-5EDD-49B2-AB8F-35D06AB12C0E}"/>
                </a:ext>
              </a:extLst>
            </p:cNvPr>
            <p:cNvSpPr/>
            <p:nvPr/>
          </p:nvSpPr>
          <p:spPr>
            <a:xfrm>
              <a:off x="5478924" y="1773112"/>
              <a:ext cx="60663" cy="10630"/>
            </a:xfrm>
            <a:custGeom>
              <a:avLst/>
              <a:gdLst/>
              <a:ahLst/>
              <a:cxnLst/>
              <a:rect l="l" t="t" r="r" b="b"/>
              <a:pathLst>
                <a:path w="190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2" name="Google Shape;9612;p84">
              <a:extLst>
                <a:ext uri="{FF2B5EF4-FFF2-40B4-BE49-F238E27FC236}">
                  <a16:creationId xmlns:a16="http://schemas.microsoft.com/office/drawing/2014/main" id="{4B4E10BE-BEC7-40B6-A387-E944816F81C5}"/>
                </a:ext>
              </a:extLst>
            </p:cNvPr>
            <p:cNvSpPr/>
            <p:nvPr/>
          </p:nvSpPr>
          <p:spPr>
            <a:xfrm>
              <a:off x="5478924" y="1795455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3" name="Google Shape;9613;p84">
              <a:extLst>
                <a:ext uri="{FF2B5EF4-FFF2-40B4-BE49-F238E27FC236}">
                  <a16:creationId xmlns:a16="http://schemas.microsoft.com/office/drawing/2014/main" id="{AB26901D-ACCD-4CA9-965C-59076E2418BE}"/>
                </a:ext>
              </a:extLst>
            </p:cNvPr>
            <p:cNvSpPr/>
            <p:nvPr/>
          </p:nvSpPr>
          <p:spPr>
            <a:xfrm>
              <a:off x="5478924" y="1588926"/>
              <a:ext cx="99716" cy="10662"/>
            </a:xfrm>
            <a:custGeom>
              <a:avLst/>
              <a:gdLst/>
              <a:ahLst/>
              <a:cxnLst/>
              <a:rect l="l" t="t" r="r" b="b"/>
              <a:pathLst>
                <a:path w="313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4" name="Google Shape;9614;p84">
              <a:extLst>
                <a:ext uri="{FF2B5EF4-FFF2-40B4-BE49-F238E27FC236}">
                  <a16:creationId xmlns:a16="http://schemas.microsoft.com/office/drawing/2014/main" id="{E1214410-5E4C-4212-8613-8ACFBAA8AEFB}"/>
                </a:ext>
              </a:extLst>
            </p:cNvPr>
            <p:cNvSpPr/>
            <p:nvPr/>
          </p:nvSpPr>
          <p:spPr>
            <a:xfrm>
              <a:off x="5434207" y="1639341"/>
              <a:ext cx="144783" cy="10248"/>
            </a:xfrm>
            <a:custGeom>
              <a:avLst/>
              <a:gdLst/>
              <a:ahLst/>
              <a:cxnLst/>
              <a:rect l="l" t="t" r="r" b="b"/>
              <a:pathLst>
                <a:path w="4549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5" name="Google Shape;9615;p84">
              <a:extLst>
                <a:ext uri="{FF2B5EF4-FFF2-40B4-BE49-F238E27FC236}">
                  <a16:creationId xmlns:a16="http://schemas.microsoft.com/office/drawing/2014/main" id="{8E29D3C4-7037-4B1B-946F-6A75421DB25C}"/>
                </a:ext>
              </a:extLst>
            </p:cNvPr>
            <p:cNvSpPr/>
            <p:nvPr/>
          </p:nvSpPr>
          <p:spPr>
            <a:xfrm>
              <a:off x="5479306" y="1611301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6" name="Google Shape;9616;p84">
              <a:extLst>
                <a:ext uri="{FF2B5EF4-FFF2-40B4-BE49-F238E27FC236}">
                  <a16:creationId xmlns:a16="http://schemas.microsoft.com/office/drawing/2014/main" id="{26766AEA-9138-4080-818B-4D5EDBB56BEA}"/>
                </a:ext>
              </a:extLst>
            </p:cNvPr>
            <p:cNvSpPr/>
            <p:nvPr/>
          </p:nvSpPr>
          <p:spPr>
            <a:xfrm>
              <a:off x="5518327" y="1611301"/>
              <a:ext cx="26958" cy="10248"/>
            </a:xfrm>
            <a:custGeom>
              <a:avLst/>
              <a:gdLst/>
              <a:ahLst/>
              <a:cxnLst/>
              <a:rect l="l" t="t" r="r" b="b"/>
              <a:pathLst>
                <a:path w="84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7" name="Google Shape;9617;p84">
              <a:extLst>
                <a:ext uri="{FF2B5EF4-FFF2-40B4-BE49-F238E27FC236}">
                  <a16:creationId xmlns:a16="http://schemas.microsoft.com/office/drawing/2014/main" id="{AB9B2047-7775-4A45-9E6E-4B6C162E1F16}"/>
                </a:ext>
              </a:extLst>
            </p:cNvPr>
            <p:cNvSpPr/>
            <p:nvPr/>
          </p:nvSpPr>
          <p:spPr>
            <a:xfrm>
              <a:off x="5434207" y="1588926"/>
              <a:ext cx="32623" cy="32623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48" name="Google Shape;9600;p84">
            <a:extLst>
              <a:ext uri="{FF2B5EF4-FFF2-40B4-BE49-F238E27FC236}">
                <a16:creationId xmlns:a16="http://schemas.microsoft.com/office/drawing/2014/main" id="{E9B35C64-DE46-453B-9E80-DEAC68BF493F}"/>
              </a:ext>
            </a:extLst>
          </p:cNvPr>
          <p:cNvGrpSpPr/>
          <p:nvPr/>
        </p:nvGrpSpPr>
        <p:grpSpPr>
          <a:xfrm>
            <a:off x="7058196" y="1726767"/>
            <a:ext cx="257357" cy="356627"/>
            <a:chOff x="5377363" y="1516169"/>
            <a:chExt cx="257357" cy="356627"/>
          </a:xfrm>
          <a:solidFill>
            <a:schemeClr val="bg1"/>
          </a:solidFill>
        </p:grpSpPr>
        <p:sp>
          <p:nvSpPr>
            <p:cNvPr id="49" name="Google Shape;9601;p84">
              <a:extLst>
                <a:ext uri="{FF2B5EF4-FFF2-40B4-BE49-F238E27FC236}">
                  <a16:creationId xmlns:a16="http://schemas.microsoft.com/office/drawing/2014/main" id="{AEFA1D36-22FD-423F-B780-DDD128A2D899}"/>
                </a:ext>
              </a:extLst>
            </p:cNvPr>
            <p:cNvSpPr/>
            <p:nvPr/>
          </p:nvSpPr>
          <p:spPr>
            <a:xfrm>
              <a:off x="5377363" y="1516169"/>
              <a:ext cx="257357" cy="356627"/>
            </a:xfrm>
            <a:custGeom>
              <a:avLst/>
              <a:gdLst/>
              <a:ahLst/>
              <a:cxnLst/>
              <a:rect l="l" t="t" r="r" b="b"/>
              <a:pathLst>
                <a:path w="8086" h="11205" extrusionOk="0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0" name="Google Shape;9602;p84">
              <a:extLst>
                <a:ext uri="{FF2B5EF4-FFF2-40B4-BE49-F238E27FC236}">
                  <a16:creationId xmlns:a16="http://schemas.microsoft.com/office/drawing/2014/main" id="{DD7D93B4-B4F6-425C-91B6-8A908F04187F}"/>
                </a:ext>
              </a:extLst>
            </p:cNvPr>
            <p:cNvSpPr/>
            <p:nvPr/>
          </p:nvSpPr>
          <p:spPr>
            <a:xfrm>
              <a:off x="5501681" y="1538925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1" name="Google Shape;9603;p84">
              <a:extLst>
                <a:ext uri="{FF2B5EF4-FFF2-40B4-BE49-F238E27FC236}">
                  <a16:creationId xmlns:a16="http://schemas.microsoft.com/office/drawing/2014/main" id="{D768D68A-EC18-425C-B29B-8EADB7E63CCE}"/>
                </a:ext>
              </a:extLst>
            </p:cNvPr>
            <p:cNvSpPr/>
            <p:nvPr/>
          </p:nvSpPr>
          <p:spPr>
            <a:xfrm>
              <a:off x="5401233" y="1560886"/>
              <a:ext cx="211112" cy="278554"/>
            </a:xfrm>
            <a:custGeom>
              <a:avLst/>
              <a:gdLst/>
              <a:ahLst/>
              <a:cxnLst/>
              <a:rect l="l" t="t" r="r" b="b"/>
              <a:pathLst>
                <a:path w="6633" h="8752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2" name="Google Shape;9604;p84">
              <a:extLst>
                <a:ext uri="{FF2B5EF4-FFF2-40B4-BE49-F238E27FC236}">
                  <a16:creationId xmlns:a16="http://schemas.microsoft.com/office/drawing/2014/main" id="{318EF22E-25E9-457A-83FA-4ECD1F95A068}"/>
                </a:ext>
              </a:extLst>
            </p:cNvPr>
            <p:cNvSpPr/>
            <p:nvPr/>
          </p:nvSpPr>
          <p:spPr>
            <a:xfrm>
              <a:off x="5434207" y="1672664"/>
              <a:ext cx="33387" cy="33387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3" name="Google Shape;9605;p84">
              <a:extLst>
                <a:ext uri="{FF2B5EF4-FFF2-40B4-BE49-F238E27FC236}">
                  <a16:creationId xmlns:a16="http://schemas.microsoft.com/office/drawing/2014/main" id="{DE703E45-2753-4A72-BD83-9A6A4CB67E75}"/>
                </a:ext>
              </a:extLst>
            </p:cNvPr>
            <p:cNvSpPr/>
            <p:nvPr/>
          </p:nvSpPr>
          <p:spPr>
            <a:xfrm>
              <a:off x="5434207" y="172307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4" name="Google Shape;9606;p84">
              <a:extLst>
                <a:ext uri="{FF2B5EF4-FFF2-40B4-BE49-F238E27FC236}">
                  <a16:creationId xmlns:a16="http://schemas.microsoft.com/office/drawing/2014/main" id="{AFC340E7-B0CF-4D11-99EF-0716A1CC3045}"/>
                </a:ext>
              </a:extLst>
            </p:cNvPr>
            <p:cNvSpPr/>
            <p:nvPr/>
          </p:nvSpPr>
          <p:spPr>
            <a:xfrm>
              <a:off x="5434207" y="1773112"/>
              <a:ext cx="33387" cy="33355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5" name="Google Shape;9607;p84">
              <a:extLst>
                <a:ext uri="{FF2B5EF4-FFF2-40B4-BE49-F238E27FC236}">
                  <a16:creationId xmlns:a16="http://schemas.microsoft.com/office/drawing/2014/main" id="{D4E29DC2-C3DB-4171-94D3-E25F8D80DB29}"/>
                </a:ext>
              </a:extLst>
            </p:cNvPr>
            <p:cNvSpPr/>
            <p:nvPr/>
          </p:nvSpPr>
          <p:spPr>
            <a:xfrm>
              <a:off x="5478924" y="1672664"/>
              <a:ext cx="60663" cy="10662"/>
            </a:xfrm>
            <a:custGeom>
              <a:avLst/>
              <a:gdLst/>
              <a:ahLst/>
              <a:cxnLst/>
              <a:rect l="l" t="t" r="r" b="b"/>
              <a:pathLst>
                <a:path w="1906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6" name="Google Shape;9608;p84">
              <a:extLst>
                <a:ext uri="{FF2B5EF4-FFF2-40B4-BE49-F238E27FC236}">
                  <a16:creationId xmlns:a16="http://schemas.microsoft.com/office/drawing/2014/main" id="{FBF32F82-2652-4392-96B2-88BBC7AC0184}"/>
                </a:ext>
              </a:extLst>
            </p:cNvPr>
            <p:cNvSpPr/>
            <p:nvPr/>
          </p:nvSpPr>
          <p:spPr>
            <a:xfrm>
              <a:off x="5478924" y="1695039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7" name="Google Shape;9609;p84">
              <a:extLst>
                <a:ext uri="{FF2B5EF4-FFF2-40B4-BE49-F238E27FC236}">
                  <a16:creationId xmlns:a16="http://schemas.microsoft.com/office/drawing/2014/main" id="{6269C422-14E4-4B80-B688-712BB1B22975}"/>
                </a:ext>
              </a:extLst>
            </p:cNvPr>
            <p:cNvSpPr/>
            <p:nvPr/>
          </p:nvSpPr>
          <p:spPr>
            <a:xfrm>
              <a:off x="5478924" y="1723079"/>
              <a:ext cx="60663" cy="10248"/>
            </a:xfrm>
            <a:custGeom>
              <a:avLst/>
              <a:gdLst/>
              <a:ahLst/>
              <a:cxnLst/>
              <a:rect l="l" t="t" r="r" b="b"/>
              <a:pathLst>
                <a:path w="190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8" name="Google Shape;9610;p84">
              <a:extLst>
                <a:ext uri="{FF2B5EF4-FFF2-40B4-BE49-F238E27FC236}">
                  <a16:creationId xmlns:a16="http://schemas.microsoft.com/office/drawing/2014/main" id="{4F7A7E92-5615-48EF-9AA6-2042B04CB417}"/>
                </a:ext>
              </a:extLst>
            </p:cNvPr>
            <p:cNvSpPr/>
            <p:nvPr/>
          </p:nvSpPr>
          <p:spPr>
            <a:xfrm>
              <a:off x="5478924" y="1745422"/>
              <a:ext cx="99716" cy="10280"/>
            </a:xfrm>
            <a:custGeom>
              <a:avLst/>
              <a:gdLst/>
              <a:ahLst/>
              <a:cxnLst/>
              <a:rect l="l" t="t" r="r" b="b"/>
              <a:pathLst>
                <a:path w="3133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9" name="Google Shape;9611;p84">
              <a:extLst>
                <a:ext uri="{FF2B5EF4-FFF2-40B4-BE49-F238E27FC236}">
                  <a16:creationId xmlns:a16="http://schemas.microsoft.com/office/drawing/2014/main" id="{A7822DBE-49FF-45F8-9BE2-B32E1BEBA9B7}"/>
                </a:ext>
              </a:extLst>
            </p:cNvPr>
            <p:cNvSpPr/>
            <p:nvPr/>
          </p:nvSpPr>
          <p:spPr>
            <a:xfrm>
              <a:off x="5478924" y="1773112"/>
              <a:ext cx="60663" cy="10630"/>
            </a:xfrm>
            <a:custGeom>
              <a:avLst/>
              <a:gdLst/>
              <a:ahLst/>
              <a:cxnLst/>
              <a:rect l="l" t="t" r="r" b="b"/>
              <a:pathLst>
                <a:path w="190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0" name="Google Shape;9612;p84">
              <a:extLst>
                <a:ext uri="{FF2B5EF4-FFF2-40B4-BE49-F238E27FC236}">
                  <a16:creationId xmlns:a16="http://schemas.microsoft.com/office/drawing/2014/main" id="{80BBC1E4-56BF-4B91-A09C-D567E0150AFC}"/>
                </a:ext>
              </a:extLst>
            </p:cNvPr>
            <p:cNvSpPr/>
            <p:nvPr/>
          </p:nvSpPr>
          <p:spPr>
            <a:xfrm>
              <a:off x="5478924" y="1795455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1" name="Google Shape;9613;p84">
              <a:extLst>
                <a:ext uri="{FF2B5EF4-FFF2-40B4-BE49-F238E27FC236}">
                  <a16:creationId xmlns:a16="http://schemas.microsoft.com/office/drawing/2014/main" id="{1453733C-FB82-40A3-944D-2053CF3231B1}"/>
                </a:ext>
              </a:extLst>
            </p:cNvPr>
            <p:cNvSpPr/>
            <p:nvPr/>
          </p:nvSpPr>
          <p:spPr>
            <a:xfrm>
              <a:off x="5478924" y="1588926"/>
              <a:ext cx="99716" cy="10662"/>
            </a:xfrm>
            <a:custGeom>
              <a:avLst/>
              <a:gdLst/>
              <a:ahLst/>
              <a:cxnLst/>
              <a:rect l="l" t="t" r="r" b="b"/>
              <a:pathLst>
                <a:path w="313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2" name="Google Shape;9614;p84">
              <a:extLst>
                <a:ext uri="{FF2B5EF4-FFF2-40B4-BE49-F238E27FC236}">
                  <a16:creationId xmlns:a16="http://schemas.microsoft.com/office/drawing/2014/main" id="{0D40DE44-FD37-4A15-9216-3B52CBEB3D64}"/>
                </a:ext>
              </a:extLst>
            </p:cNvPr>
            <p:cNvSpPr/>
            <p:nvPr/>
          </p:nvSpPr>
          <p:spPr>
            <a:xfrm>
              <a:off x="5434207" y="1639341"/>
              <a:ext cx="144783" cy="10248"/>
            </a:xfrm>
            <a:custGeom>
              <a:avLst/>
              <a:gdLst/>
              <a:ahLst/>
              <a:cxnLst/>
              <a:rect l="l" t="t" r="r" b="b"/>
              <a:pathLst>
                <a:path w="4549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3" name="Google Shape;9615;p84">
              <a:extLst>
                <a:ext uri="{FF2B5EF4-FFF2-40B4-BE49-F238E27FC236}">
                  <a16:creationId xmlns:a16="http://schemas.microsoft.com/office/drawing/2014/main" id="{C255C2C4-9257-4C9D-8D21-90E0ACC6B6E1}"/>
                </a:ext>
              </a:extLst>
            </p:cNvPr>
            <p:cNvSpPr/>
            <p:nvPr/>
          </p:nvSpPr>
          <p:spPr>
            <a:xfrm>
              <a:off x="5479306" y="1611301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4" name="Google Shape;9616;p84">
              <a:extLst>
                <a:ext uri="{FF2B5EF4-FFF2-40B4-BE49-F238E27FC236}">
                  <a16:creationId xmlns:a16="http://schemas.microsoft.com/office/drawing/2014/main" id="{2DF79A69-B099-4D41-B63E-F0762F52E728}"/>
                </a:ext>
              </a:extLst>
            </p:cNvPr>
            <p:cNvSpPr/>
            <p:nvPr/>
          </p:nvSpPr>
          <p:spPr>
            <a:xfrm>
              <a:off x="5518327" y="1611301"/>
              <a:ext cx="26958" cy="10248"/>
            </a:xfrm>
            <a:custGeom>
              <a:avLst/>
              <a:gdLst/>
              <a:ahLst/>
              <a:cxnLst/>
              <a:rect l="l" t="t" r="r" b="b"/>
              <a:pathLst>
                <a:path w="84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5" name="Google Shape;9617;p84">
              <a:extLst>
                <a:ext uri="{FF2B5EF4-FFF2-40B4-BE49-F238E27FC236}">
                  <a16:creationId xmlns:a16="http://schemas.microsoft.com/office/drawing/2014/main" id="{DCA8B44A-1F56-45E7-ADBC-937B2D12360E}"/>
                </a:ext>
              </a:extLst>
            </p:cNvPr>
            <p:cNvSpPr/>
            <p:nvPr/>
          </p:nvSpPr>
          <p:spPr>
            <a:xfrm>
              <a:off x="5434207" y="1588926"/>
              <a:ext cx="32623" cy="32623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70"/>
          <p:cNvSpPr txBox="1">
            <a:spLocks noGrp="1"/>
          </p:cNvSpPr>
          <p:nvPr>
            <p:ph type="body" idx="1"/>
          </p:nvPr>
        </p:nvSpPr>
        <p:spPr>
          <a:xfrm>
            <a:off x="713025" y="1170434"/>
            <a:ext cx="4701300" cy="3435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Por meio de assinatura mensal da prestação do serviço do app e totens, com a empresa de cosméticos e por meio de assinatura mensal com parceiros que desejam maior visibilidade dentro do sistema.</a:t>
            </a:r>
            <a:endParaRPr sz="1800" dirty="0"/>
          </a:p>
        </p:txBody>
      </p:sp>
      <p:sp>
        <p:nvSpPr>
          <p:cNvPr id="1020" name="Google Shape;1020;p70"/>
          <p:cNvSpPr txBox="1">
            <a:spLocks noGrp="1"/>
          </p:cNvSpPr>
          <p:nvPr>
            <p:ph type="title"/>
          </p:nvPr>
        </p:nvSpPr>
        <p:spPr>
          <a:xfrm>
            <a:off x="710025" y="410556"/>
            <a:ext cx="77238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Modelos de receita</a:t>
            </a:r>
            <a:br>
              <a:rPr lang="pt-BR" dirty="0"/>
            </a:br>
            <a:endParaRPr lang="pt-BR" dirty="0"/>
          </a:p>
        </p:txBody>
      </p:sp>
      <p:pic>
        <p:nvPicPr>
          <p:cNvPr id="1021" name="Google Shape;1021;p70"/>
          <p:cNvPicPr preferRelativeResize="0"/>
          <p:nvPr/>
        </p:nvPicPr>
        <p:blipFill rotWithShape="1">
          <a:blip r:embed="rId3">
            <a:alphaModFix/>
          </a:blip>
          <a:srcRect l="11621" t="32195" r="11621" b="32195"/>
          <a:stretch/>
        </p:blipFill>
        <p:spPr>
          <a:xfrm>
            <a:off x="779929" y="2940424"/>
            <a:ext cx="4111216" cy="18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70"/>
          <p:cNvPicPr preferRelativeResize="0"/>
          <p:nvPr/>
        </p:nvPicPr>
        <p:blipFill rotWithShape="1">
          <a:blip r:embed="rId4">
            <a:alphaModFix/>
          </a:blip>
          <a:srcRect l="28885" t="37574" r="28889" b="18442"/>
          <a:stretch/>
        </p:blipFill>
        <p:spPr>
          <a:xfrm rot="621367">
            <a:off x="5610225" y="1225502"/>
            <a:ext cx="2852250" cy="297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70"/>
          <p:cNvPicPr preferRelativeResize="0"/>
          <p:nvPr/>
        </p:nvPicPr>
        <p:blipFill rotWithShape="1">
          <a:blip r:embed="rId4">
            <a:alphaModFix/>
          </a:blip>
          <a:srcRect l="44261" t="18148" r="39627" b="63325"/>
          <a:stretch/>
        </p:blipFill>
        <p:spPr>
          <a:xfrm rot="-3168305">
            <a:off x="5471336" y="3302376"/>
            <a:ext cx="968655" cy="1113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70"/>
          <p:cNvPicPr preferRelativeResize="0"/>
          <p:nvPr/>
        </p:nvPicPr>
        <p:blipFill rotWithShape="1">
          <a:blip r:embed="rId4">
            <a:alphaModFix/>
          </a:blip>
          <a:srcRect l="57882" t="41220" r="31670" b="49273"/>
          <a:stretch/>
        </p:blipFill>
        <p:spPr>
          <a:xfrm rot="-2467313">
            <a:off x="5026713" y="1889887"/>
            <a:ext cx="795548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4B759DE-F593-4C78-8406-E1004431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1624" y="1165412"/>
            <a:ext cx="5387457" cy="2862822"/>
          </a:xfrm>
        </p:spPr>
        <p:txBody>
          <a:bodyPr/>
          <a:lstStyle/>
          <a:p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A arquitetura será composta por Banco de Dados, </a:t>
            </a:r>
            <a:r>
              <a:rPr lang="pt-BR" b="0" i="0" dirty="0" err="1">
                <a:solidFill>
                  <a:srgbClr val="ECECEC"/>
                </a:solidFill>
                <a:effectLst/>
                <a:latin typeface="Söhne"/>
              </a:rPr>
              <a:t>Backend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, IA, IoT e </a:t>
            </a:r>
            <a:r>
              <a:rPr lang="pt-BR" b="0" i="0" dirty="0" err="1">
                <a:solidFill>
                  <a:srgbClr val="ECECEC"/>
                </a:solidFill>
                <a:effectLst/>
                <a:latin typeface="Söhne"/>
              </a:rPr>
              <a:t>Frontend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, os quais serão conectados para que o sistema funcione. O Banco de dados será responsável por armazenar todos os dados dos produtos, localizações das lojas e clientes. O </a:t>
            </a:r>
            <a:r>
              <a:rPr lang="pt-BR" b="0" i="0" dirty="0" err="1">
                <a:solidFill>
                  <a:srgbClr val="ECECEC"/>
                </a:solidFill>
                <a:effectLst/>
                <a:latin typeface="Söhne"/>
              </a:rPr>
              <a:t>Backend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 realizará o processamento, autenticação, gerenciamento e lógica do sistema. Ele estará conectado ao Banco de Dados para acessar e persistir informações. O </a:t>
            </a:r>
            <a:r>
              <a:rPr lang="pt-BR" b="0" i="0" dirty="0" err="1">
                <a:solidFill>
                  <a:srgbClr val="ECECEC"/>
                </a:solidFill>
                <a:effectLst/>
                <a:latin typeface="Söhne"/>
              </a:rPr>
              <a:t>Frontend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 será conectado ao </a:t>
            </a:r>
            <a:r>
              <a:rPr lang="pt-BR" b="0" i="0" dirty="0" err="1">
                <a:solidFill>
                  <a:srgbClr val="ECECEC"/>
                </a:solidFill>
                <a:effectLst/>
                <a:latin typeface="Söhne"/>
              </a:rPr>
              <a:t>Backend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 para interagir com os dados e funcionalidades do sistema. A IA estará integrada ao </a:t>
            </a:r>
            <a:r>
              <a:rPr lang="pt-BR" b="0" i="0" dirty="0" err="1">
                <a:solidFill>
                  <a:srgbClr val="ECECEC"/>
                </a:solidFill>
                <a:effectLst/>
                <a:latin typeface="Söhne"/>
              </a:rPr>
              <a:t>Backend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 para fornecer recursos personalizados para o cliente. O IoT será conectado ao </a:t>
            </a:r>
            <a:r>
              <a:rPr lang="pt-BR" b="0" i="0" dirty="0" err="1">
                <a:solidFill>
                  <a:srgbClr val="ECECEC"/>
                </a:solidFill>
                <a:effectLst/>
                <a:latin typeface="Söhne"/>
              </a:rPr>
              <a:t>Backend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 para interagir com os dados e funcionalidades relacionadas às lojas físicas. O </a:t>
            </a:r>
            <a:r>
              <a:rPr lang="pt-BR" b="0" i="0" dirty="0" err="1">
                <a:solidFill>
                  <a:srgbClr val="ECECEC"/>
                </a:solidFill>
                <a:effectLst/>
                <a:latin typeface="Söhne"/>
              </a:rPr>
              <a:t>Frontend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 será responsável por oferecer uma interface intuitiva para as buscas dos produtos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312DC8A-CC8D-4720-9B51-BCD263AB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da Solução</a:t>
            </a:r>
            <a:br>
              <a:rPr lang="pt-BR" dirty="0"/>
            </a:br>
            <a:endParaRPr lang="pt-BR" dirty="0"/>
          </a:p>
        </p:txBody>
      </p:sp>
      <p:pic>
        <p:nvPicPr>
          <p:cNvPr id="5" name="Google Shape;201;p38">
            <a:extLst>
              <a:ext uri="{FF2B5EF4-FFF2-40B4-BE49-F238E27FC236}">
                <a16:creationId xmlns:a16="http://schemas.microsoft.com/office/drawing/2014/main" id="{73162C09-3EBA-8E5B-4255-AAEE9D81D1E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0776" t="10850" r="-423" b="48343"/>
          <a:stretch/>
        </p:blipFill>
        <p:spPr>
          <a:xfrm>
            <a:off x="7057755" y="1318000"/>
            <a:ext cx="2094725" cy="177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10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ail Polish Marketing Campaign by Slidesgo">
  <a:themeElements>
    <a:clrScheme name="Simple Light">
      <a:dk1>
        <a:srgbClr val="737373"/>
      </a:dk1>
      <a:lt1>
        <a:srgbClr val="F3F3F3"/>
      </a:lt1>
      <a:dk2>
        <a:srgbClr val="A6D6F6"/>
      </a:dk2>
      <a:lt2>
        <a:srgbClr val="05DBF2"/>
      </a:lt2>
      <a:accent1>
        <a:srgbClr val="F2BDE9"/>
      </a:accent1>
      <a:accent2>
        <a:srgbClr val="D982D3"/>
      </a:accent2>
      <a:accent3>
        <a:srgbClr val="8E90B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819</Words>
  <Application>Microsoft Office PowerPoint</Application>
  <PresentationFormat>Apresentação na tela (16:9)</PresentationFormat>
  <Paragraphs>93</Paragraphs>
  <Slides>35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2" baseType="lpstr">
      <vt:lpstr>Assistant</vt:lpstr>
      <vt:lpstr>Concert One</vt:lpstr>
      <vt:lpstr>Söhne</vt:lpstr>
      <vt:lpstr>Antonio</vt:lpstr>
      <vt:lpstr>Arial</vt:lpstr>
      <vt:lpstr>Dela Gothic One</vt:lpstr>
      <vt:lpstr>Nail Polish Marketing Campaign by Slidesgo</vt:lpstr>
      <vt:lpstr>Beauty  Tech</vt:lpstr>
      <vt:lpstr>TEAM</vt:lpstr>
      <vt:lpstr>1</vt:lpstr>
      <vt:lpstr>Definição do Problema</vt:lpstr>
      <vt:lpstr>Público Alvo</vt:lpstr>
      <vt:lpstr>Proposta de Solução </vt:lpstr>
      <vt:lpstr>Concorrência</vt:lpstr>
      <vt:lpstr>Modelos de receita </vt:lpstr>
      <vt:lpstr>Arquitetura da Solução </vt:lpstr>
      <vt:lpstr>Arquitetura da Solução </vt:lpstr>
      <vt:lpstr>Apresentação do PowerPoint</vt:lpstr>
      <vt:lpstr>Apresentação do PowerPoint</vt:lpstr>
      <vt:lpstr>Funcionalidade principal (Core) </vt:lpstr>
      <vt:lpstr>CRUD (classe produto) </vt:lpstr>
      <vt:lpstr>CRUD (controller produto) </vt:lpstr>
      <vt:lpstr>CRUD (controller produto) </vt:lpstr>
      <vt:lpstr>CRUD (create produto) </vt:lpstr>
      <vt:lpstr>CRUD (delete produto) </vt:lpstr>
      <vt:lpstr>CRUD (update produto) </vt:lpstr>
      <vt:lpstr>CRUD (index produto) </vt:lpstr>
      <vt:lpstr>CRUD (classe empresa) </vt:lpstr>
      <vt:lpstr>CRUD (controller empresa) </vt:lpstr>
      <vt:lpstr>CRUD (controller empresa) </vt:lpstr>
      <vt:lpstr>CRUD (create empresa) </vt:lpstr>
      <vt:lpstr>CRUD (delete empresa) </vt:lpstr>
      <vt:lpstr>CRUD (update empresa) </vt:lpstr>
      <vt:lpstr>CRUD (index empresa) </vt:lpstr>
      <vt:lpstr>CRUD (classe cliente) </vt:lpstr>
      <vt:lpstr>CRUD (controller cliente) </vt:lpstr>
      <vt:lpstr>CRUD (controller cliente) </vt:lpstr>
      <vt:lpstr>CRUD (create cliente) </vt:lpstr>
      <vt:lpstr>CRUD (delete cliente) </vt:lpstr>
      <vt:lpstr>CRUD (update cliente) </vt:lpstr>
      <vt:lpstr>CRUD (index cliente) 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Beauty  Tech</dc:title>
  <dc:creator>User</dc:creator>
  <cp:lastModifiedBy>kauê oliveira</cp:lastModifiedBy>
  <cp:revision>13</cp:revision>
  <dcterms:modified xsi:type="dcterms:W3CDTF">2024-05-17T23:03:43Z</dcterms:modified>
</cp:coreProperties>
</file>